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3"/>
  </p:notesMasterIdLst>
  <p:sldIdLst>
    <p:sldId id="256" r:id="rId2"/>
    <p:sldId id="257" r:id="rId3"/>
    <p:sldId id="303" r:id="rId4"/>
    <p:sldId id="258" r:id="rId5"/>
    <p:sldId id="259" r:id="rId6"/>
    <p:sldId id="326" r:id="rId7"/>
    <p:sldId id="262" r:id="rId8"/>
    <p:sldId id="264" r:id="rId9"/>
    <p:sldId id="263" r:id="rId10"/>
    <p:sldId id="265" r:id="rId11"/>
    <p:sldId id="266" r:id="rId12"/>
    <p:sldId id="269" r:id="rId13"/>
    <p:sldId id="261" r:id="rId14"/>
    <p:sldId id="271" r:id="rId15"/>
    <p:sldId id="272" r:id="rId16"/>
    <p:sldId id="267" r:id="rId17"/>
    <p:sldId id="327" r:id="rId18"/>
    <p:sldId id="273" r:id="rId19"/>
    <p:sldId id="274" r:id="rId20"/>
    <p:sldId id="260" r:id="rId21"/>
    <p:sldId id="268" r:id="rId22"/>
    <p:sldId id="278" r:id="rId23"/>
    <p:sldId id="328" r:id="rId24"/>
    <p:sldId id="291" r:id="rId25"/>
    <p:sldId id="292" r:id="rId26"/>
    <p:sldId id="294" r:id="rId27"/>
    <p:sldId id="293" r:id="rId28"/>
    <p:sldId id="295" r:id="rId29"/>
    <p:sldId id="297" r:id="rId30"/>
    <p:sldId id="298" r:id="rId31"/>
    <p:sldId id="299" r:id="rId32"/>
    <p:sldId id="296" r:id="rId33"/>
    <p:sldId id="289" r:id="rId34"/>
    <p:sldId id="290" r:id="rId35"/>
    <p:sldId id="329" r:id="rId36"/>
    <p:sldId id="277" r:id="rId37"/>
    <p:sldId id="330" r:id="rId38"/>
    <p:sldId id="331" r:id="rId39"/>
    <p:sldId id="332" r:id="rId40"/>
    <p:sldId id="345" r:id="rId41"/>
    <p:sldId id="282" r:id="rId42"/>
    <p:sldId id="283" r:id="rId43"/>
    <p:sldId id="284" r:id="rId44"/>
    <p:sldId id="285" r:id="rId45"/>
    <p:sldId id="286" r:id="rId46"/>
    <p:sldId id="287" r:id="rId47"/>
    <p:sldId id="279" r:id="rId48"/>
    <p:sldId id="346" r:id="rId49"/>
    <p:sldId id="302" r:id="rId50"/>
    <p:sldId id="300" r:id="rId51"/>
    <p:sldId id="334" r:id="rId52"/>
    <p:sldId id="301" r:id="rId53"/>
    <p:sldId id="335" r:id="rId54"/>
    <p:sldId id="337" r:id="rId55"/>
    <p:sldId id="338" r:id="rId56"/>
    <p:sldId id="339" r:id="rId57"/>
    <p:sldId id="313" r:id="rId58"/>
    <p:sldId id="347" r:id="rId59"/>
    <p:sldId id="348" r:id="rId60"/>
    <p:sldId id="340" r:id="rId61"/>
    <p:sldId id="315" r:id="rId62"/>
    <p:sldId id="341" r:id="rId63"/>
    <p:sldId id="314" r:id="rId64"/>
    <p:sldId id="342" r:id="rId65"/>
    <p:sldId id="333" r:id="rId66"/>
    <p:sldId id="336" r:id="rId67"/>
    <p:sldId id="344" r:id="rId68"/>
    <p:sldId id="288" r:id="rId69"/>
    <p:sldId id="343" r:id="rId70"/>
    <p:sldId id="281" r:id="rId71"/>
    <p:sldId id="304" r:id="rId72"/>
    <p:sldId id="305" r:id="rId73"/>
    <p:sldId id="306" r:id="rId74"/>
    <p:sldId id="307" r:id="rId75"/>
    <p:sldId id="308" r:id="rId76"/>
    <p:sldId id="311" r:id="rId77"/>
    <p:sldId id="310" r:id="rId78"/>
    <p:sldId id="309" r:id="rId79"/>
    <p:sldId id="312" r:id="rId80"/>
    <p:sldId id="316" r:id="rId81"/>
    <p:sldId id="317" r:id="rId82"/>
    <p:sldId id="318" r:id="rId83"/>
    <p:sldId id="319" r:id="rId84"/>
    <p:sldId id="320" r:id="rId85"/>
    <p:sldId id="321" r:id="rId86"/>
    <p:sldId id="322" r:id="rId87"/>
    <p:sldId id="323" r:id="rId88"/>
    <p:sldId id="324" r:id="rId89"/>
    <p:sldId id="325" r:id="rId90"/>
    <p:sldId id="275" r:id="rId91"/>
    <p:sldId id="276" r:id="rId9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6355A"/>
    <a:srgbClr val="2D4E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32" d="100"/>
          <a:sy n="132" d="100"/>
        </p:scale>
        <p:origin x="-1014" y="-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viewProps" Target="view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082736-E983-48DC-B08D-D464509AD48C}" type="datetimeFigureOut">
              <a:rPr lang="en-US" smtClean="0"/>
              <a:t>8/23/2012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A40949-B32D-447F-BA07-F5684D1F53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8921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A40949-B32D-447F-BA07-F5684D1F533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4640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A40949-B32D-447F-BA07-F5684D1F533D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3864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1071A-EA00-304A-B3A1-B69449817720}" type="datetimeFigureOut">
              <a:rPr lang="en-US" smtClean="0"/>
              <a:t>8/23/2012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7AF1C-1E51-DC48-88ED-6F4D957890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0844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1071A-EA00-304A-B3A1-B69449817720}" type="datetimeFigureOut">
              <a:rPr lang="en-US" smtClean="0"/>
              <a:t>8/23/2012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7AF1C-1E51-DC48-88ED-6F4D957890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6085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1071A-EA00-304A-B3A1-B69449817720}" type="datetimeFigureOut">
              <a:rPr lang="en-US" smtClean="0"/>
              <a:t>8/23/2012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7AF1C-1E51-DC48-88ED-6F4D957890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0832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1071A-EA00-304A-B3A1-B69449817720}" type="datetimeFigureOut">
              <a:rPr lang="en-US" smtClean="0"/>
              <a:t>8/23/2012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7AF1C-1E51-DC48-88ED-6F4D957890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7898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1071A-EA00-304A-B3A1-B69449817720}" type="datetimeFigureOut">
              <a:rPr lang="en-US" smtClean="0"/>
              <a:t>8/23/2012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7AF1C-1E51-DC48-88ED-6F4D957890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627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1071A-EA00-304A-B3A1-B69449817720}" type="datetimeFigureOut">
              <a:rPr lang="en-US" smtClean="0"/>
              <a:t>8/23/2012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7AF1C-1E51-DC48-88ED-6F4D957890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4854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1071A-EA00-304A-B3A1-B69449817720}" type="datetimeFigureOut">
              <a:rPr lang="en-US" smtClean="0"/>
              <a:t>8/23/2012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7AF1C-1E51-DC48-88ED-6F4D957890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3191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1071A-EA00-304A-B3A1-B69449817720}" type="datetimeFigureOut">
              <a:rPr lang="en-US" smtClean="0"/>
              <a:t>8/23/2012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7AF1C-1E51-DC48-88ED-6F4D957890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31610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1071A-EA00-304A-B3A1-B69449817720}" type="datetimeFigureOut">
              <a:rPr lang="en-US" smtClean="0"/>
              <a:t>8/23/2012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7AF1C-1E51-DC48-88ED-6F4D957890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514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1071A-EA00-304A-B3A1-B69449817720}" type="datetimeFigureOut">
              <a:rPr lang="en-US" smtClean="0"/>
              <a:t>8/23/2012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7AF1C-1E51-DC48-88ED-6F4D957890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9066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- Co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1071A-EA00-304A-B3A1-B69449817720}" type="datetimeFigureOut">
              <a:rPr lang="en-US" smtClean="0"/>
              <a:t>8/23/2012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7AF1C-1E51-DC48-88ED-6F4D957890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7864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1071A-EA00-304A-B3A1-B69449817720}" type="datetimeFigureOut">
              <a:rPr lang="en-US" smtClean="0"/>
              <a:t>8/23/2012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7AF1C-1E51-DC48-88ED-6F4D957890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2391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71071A-EA00-304A-B3A1-B69449817720}" type="datetimeFigureOut">
              <a:rPr lang="en-US" smtClean="0"/>
              <a:t>8/23/2012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37AF1C-1E51-DC48-88ED-6F4D95789093}" type="slidenum">
              <a:rPr lang="en-US" smtClean="0"/>
              <a:t>‹#›</a:t>
            </a:fld>
            <a:endParaRPr lang="en-US"/>
          </a:p>
        </p:txBody>
      </p:sp>
      <p:pic>
        <p:nvPicPr>
          <p:cNvPr id="3074" name="Picture 2" descr="C:\Users\neraath\Documents\GitHub\prism-talk\Improving-logo-lg-monochrome.png"/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0080" y="6126163"/>
            <a:ext cx="2018731" cy="632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781508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iming>
    <p:tnLst>
      <p:par>
        <p:cTn id="1" dur="indefinite" restart="never" nodeType="tmRoot"/>
      </p:par>
    </p:tnLst>
  </p:timing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8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>
                <a:tint val="40000"/>
                <a:satMod val="350000"/>
              </a:schemeClr>
            </a:gs>
            <a:gs pos="40000">
              <a:schemeClr val="bg1">
                <a:tint val="45000"/>
                <a:shade val="99000"/>
                <a:satMod val="350000"/>
              </a:schemeClr>
            </a:gs>
            <a:gs pos="100000">
              <a:schemeClr val="bg1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Introduction to Microsoft Prism Framework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Chris Weldon</a:t>
            </a:r>
          </a:p>
          <a:p>
            <a:r>
              <a:rPr lang="en-US" dirty="0" smtClean="0"/>
              <a:t>Improving Enterprises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5272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370531"/>
            <a:ext cx="8229600" cy="1143000"/>
          </a:xfrm>
        </p:spPr>
        <p:txBody>
          <a:bodyPr/>
          <a:lstStyle/>
          <a:p>
            <a:r>
              <a:rPr lang="en-US" dirty="0" smtClean="0"/>
              <a:t>Form1.Designer.cs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313931" y="928534"/>
            <a:ext cx="25161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 don’t want to show you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359969" y="2501644"/>
            <a:ext cx="2424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Because it’s a big pile of</a:t>
            </a:r>
            <a:endParaRPr lang="en-US" dirty="0"/>
          </a:p>
        </p:txBody>
      </p:sp>
      <p:pic>
        <p:nvPicPr>
          <p:cNvPr id="8" name="Picture 4" descr="http://blog.outugo.com/wp-content/uploads/2011/08/dog-poop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0812" y="3429000"/>
            <a:ext cx="3762375" cy="2609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9221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/>
              <a:t>WPF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05099" y="1512535"/>
            <a:ext cx="8733802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latin typeface="Consolas" pitchFamily="49" charset="0"/>
                <a:cs typeface="Consolas" pitchFamily="49" charset="0"/>
              </a:rPr>
              <a:t>&lt;</a:t>
            </a:r>
            <a:r>
              <a:rPr lang="en-US" sz="1200" b="1" dirty="0" err="1">
                <a:latin typeface="Consolas" pitchFamily="49" charset="0"/>
                <a:cs typeface="Consolas" pitchFamily="49" charset="0"/>
              </a:rPr>
              <a:t>UserControl</a:t>
            </a:r>
            <a:r>
              <a:rPr lang="en-US" sz="1200" b="1" dirty="0">
                <a:latin typeface="Consolas" pitchFamily="49" charset="0"/>
                <a:cs typeface="Consolas" pitchFamily="49" charset="0"/>
              </a:rPr>
              <a:t> x:Class</a:t>
            </a:r>
            <a:r>
              <a:rPr lang="en-US" sz="1200" b="1" dirty="0" smtClean="0">
                <a:latin typeface="Consolas" pitchFamily="49" charset="0"/>
                <a:cs typeface="Consolas" pitchFamily="49" charset="0"/>
              </a:rPr>
              <a:t>=“StockTrader.AddFundView</a:t>
            </a:r>
            <a:r>
              <a:rPr lang="en-US" sz="1200" b="1" dirty="0">
                <a:latin typeface="Consolas" pitchFamily="49" charset="0"/>
                <a:cs typeface="Consolas" pitchFamily="49" charset="0"/>
              </a:rPr>
              <a:t>"</a:t>
            </a:r>
          </a:p>
          <a:p>
            <a:r>
              <a:rPr lang="en-US" sz="1200" b="1" dirty="0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200" b="1" dirty="0" err="1">
                <a:latin typeface="Consolas" pitchFamily="49" charset="0"/>
                <a:cs typeface="Consolas" pitchFamily="49" charset="0"/>
              </a:rPr>
              <a:t>xmlns</a:t>
            </a:r>
            <a:r>
              <a:rPr lang="en-US" sz="1200" b="1" dirty="0">
                <a:latin typeface="Consolas" pitchFamily="49" charset="0"/>
                <a:cs typeface="Consolas" pitchFamily="49" charset="0"/>
              </a:rPr>
              <a:t>="http://schemas.microsoft.com/</a:t>
            </a:r>
            <a:r>
              <a:rPr lang="en-US" sz="1200" b="1" dirty="0" err="1">
                <a:latin typeface="Consolas" pitchFamily="49" charset="0"/>
                <a:cs typeface="Consolas" pitchFamily="49" charset="0"/>
              </a:rPr>
              <a:t>winfx</a:t>
            </a:r>
            <a:r>
              <a:rPr lang="en-US" sz="1200" b="1" dirty="0">
                <a:latin typeface="Consolas" pitchFamily="49" charset="0"/>
                <a:cs typeface="Consolas" pitchFamily="49" charset="0"/>
              </a:rPr>
              <a:t>/2006/</a:t>
            </a:r>
            <a:r>
              <a:rPr lang="en-US" sz="1200" b="1" dirty="0" err="1">
                <a:latin typeface="Consolas" pitchFamily="49" charset="0"/>
                <a:cs typeface="Consolas" pitchFamily="49" charset="0"/>
              </a:rPr>
              <a:t>xaml</a:t>
            </a:r>
            <a:r>
              <a:rPr lang="en-US" sz="1200" b="1" dirty="0">
                <a:latin typeface="Consolas" pitchFamily="49" charset="0"/>
                <a:cs typeface="Consolas" pitchFamily="49" charset="0"/>
              </a:rPr>
              <a:t>/presentation"</a:t>
            </a:r>
          </a:p>
          <a:p>
            <a:r>
              <a:rPr lang="en-US" sz="1200" b="1" dirty="0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200" b="1" dirty="0" err="1">
                <a:latin typeface="Consolas" pitchFamily="49" charset="0"/>
                <a:cs typeface="Consolas" pitchFamily="49" charset="0"/>
              </a:rPr>
              <a:t>xmlns:x</a:t>
            </a:r>
            <a:r>
              <a:rPr lang="en-US" sz="1200" b="1" dirty="0">
                <a:latin typeface="Consolas" pitchFamily="49" charset="0"/>
                <a:cs typeface="Consolas" pitchFamily="49" charset="0"/>
              </a:rPr>
              <a:t>="http://schemas.microsoft.com/</a:t>
            </a:r>
            <a:r>
              <a:rPr lang="en-US" sz="1200" b="1" dirty="0" err="1">
                <a:latin typeface="Consolas" pitchFamily="49" charset="0"/>
                <a:cs typeface="Consolas" pitchFamily="49" charset="0"/>
              </a:rPr>
              <a:t>winfx</a:t>
            </a:r>
            <a:r>
              <a:rPr lang="en-US" sz="1200" b="1" dirty="0">
                <a:latin typeface="Consolas" pitchFamily="49" charset="0"/>
                <a:cs typeface="Consolas" pitchFamily="49" charset="0"/>
              </a:rPr>
              <a:t>/2006/</a:t>
            </a:r>
            <a:r>
              <a:rPr lang="en-US" sz="1200" b="1" dirty="0" err="1">
                <a:latin typeface="Consolas" pitchFamily="49" charset="0"/>
                <a:cs typeface="Consolas" pitchFamily="49" charset="0"/>
              </a:rPr>
              <a:t>xaml</a:t>
            </a:r>
            <a:r>
              <a:rPr lang="en-US" sz="1200" b="1" dirty="0">
                <a:latin typeface="Consolas" pitchFamily="49" charset="0"/>
                <a:cs typeface="Consolas" pitchFamily="49" charset="0"/>
              </a:rPr>
              <a:t>"</a:t>
            </a:r>
          </a:p>
          <a:p>
            <a:r>
              <a:rPr lang="en-US" sz="1200" b="1" dirty="0">
                <a:latin typeface="Consolas" pitchFamily="49" charset="0"/>
                <a:cs typeface="Consolas" pitchFamily="49" charset="0"/>
              </a:rPr>
              <a:t>    Width="Auto"&gt;</a:t>
            </a:r>
          </a:p>
          <a:p>
            <a:r>
              <a:rPr lang="en-US" sz="1200" b="1" dirty="0">
                <a:latin typeface="Consolas" pitchFamily="49" charset="0"/>
                <a:cs typeface="Consolas" pitchFamily="49" charset="0"/>
              </a:rPr>
              <a:t>    &lt;</a:t>
            </a:r>
            <a:r>
              <a:rPr lang="en-US" sz="1200" b="1" dirty="0" err="1">
                <a:latin typeface="Consolas" pitchFamily="49" charset="0"/>
                <a:cs typeface="Consolas" pitchFamily="49" charset="0"/>
              </a:rPr>
              <a:t>StackPanel</a:t>
            </a:r>
            <a:r>
              <a:rPr lang="en-US" sz="1200" b="1" dirty="0">
                <a:latin typeface="Consolas" pitchFamily="49" charset="0"/>
                <a:cs typeface="Consolas" pitchFamily="49" charset="0"/>
              </a:rPr>
              <a:t>&gt;</a:t>
            </a:r>
          </a:p>
          <a:p>
            <a:r>
              <a:rPr lang="en-US" sz="1200" b="1" dirty="0">
                <a:latin typeface="Consolas" pitchFamily="49" charset="0"/>
                <a:cs typeface="Consolas" pitchFamily="49" charset="0"/>
              </a:rPr>
              <a:t>        &lt;Label&gt;Customer:&lt;/Label&gt;</a:t>
            </a:r>
          </a:p>
          <a:p>
            <a:r>
              <a:rPr lang="en-US" sz="1200" b="1" dirty="0">
                <a:latin typeface="Consolas" pitchFamily="49" charset="0"/>
                <a:cs typeface="Consolas" pitchFamily="49" charset="0"/>
              </a:rPr>
              <a:t>        &lt;</a:t>
            </a:r>
            <a:r>
              <a:rPr lang="en-US" sz="1200" b="1" dirty="0" err="1">
                <a:latin typeface="Consolas" pitchFamily="49" charset="0"/>
                <a:cs typeface="Consolas" pitchFamily="49" charset="0"/>
              </a:rPr>
              <a:t>ComboBox</a:t>
            </a:r>
            <a:r>
              <a:rPr lang="en-US" sz="1200" b="1" dirty="0">
                <a:latin typeface="Consolas" pitchFamily="49" charset="0"/>
                <a:cs typeface="Consolas" pitchFamily="49" charset="0"/>
              </a:rPr>
              <a:t> Name="</a:t>
            </a:r>
            <a:r>
              <a:rPr lang="en-US" sz="1200" b="1" dirty="0" err="1">
                <a:latin typeface="Consolas" pitchFamily="49" charset="0"/>
                <a:cs typeface="Consolas" pitchFamily="49" charset="0"/>
              </a:rPr>
              <a:t>CustomerCbx</a:t>
            </a:r>
            <a:r>
              <a:rPr lang="en-US" sz="1200" b="1" dirty="0">
                <a:latin typeface="Consolas" pitchFamily="49" charset="0"/>
                <a:cs typeface="Consolas" pitchFamily="49" charset="0"/>
              </a:rPr>
              <a:t>" Margin="5"  Style="{</a:t>
            </a:r>
            <a:r>
              <a:rPr lang="en-US" sz="1200" b="1" dirty="0" err="1">
                <a:latin typeface="Consolas" pitchFamily="49" charset="0"/>
                <a:cs typeface="Consolas" pitchFamily="49" charset="0"/>
              </a:rPr>
              <a:t>DynamicResource</a:t>
            </a:r>
            <a:r>
              <a:rPr lang="en-US" sz="1200" b="1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200" b="1" dirty="0" err="1">
                <a:latin typeface="Consolas" pitchFamily="49" charset="0"/>
                <a:cs typeface="Consolas" pitchFamily="49" charset="0"/>
              </a:rPr>
              <a:t>SimpleComboBox</a:t>
            </a:r>
            <a:r>
              <a:rPr lang="en-US" sz="1200" b="1" dirty="0">
                <a:latin typeface="Consolas" pitchFamily="49" charset="0"/>
                <a:cs typeface="Consolas" pitchFamily="49" charset="0"/>
              </a:rPr>
              <a:t>}" </a:t>
            </a:r>
            <a:endParaRPr lang="en-US" sz="1200" b="1" dirty="0" smtClean="0">
              <a:latin typeface="Consolas" pitchFamily="49" charset="0"/>
              <a:cs typeface="Consolas" pitchFamily="49" charset="0"/>
            </a:endParaRPr>
          </a:p>
          <a:p>
            <a:r>
              <a:rPr lang="en-US" sz="1200" b="1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200" b="1" dirty="0" smtClean="0">
                <a:latin typeface="Consolas" pitchFamily="49" charset="0"/>
                <a:cs typeface="Consolas" pitchFamily="49" charset="0"/>
              </a:rPr>
              <a:t>                 Width</a:t>
            </a:r>
            <a:r>
              <a:rPr lang="en-US" sz="1200" b="1" dirty="0">
                <a:latin typeface="Consolas" pitchFamily="49" charset="0"/>
                <a:cs typeface="Consolas" pitchFamily="49" charset="0"/>
              </a:rPr>
              <a:t>="Auto" </a:t>
            </a:r>
            <a:r>
              <a:rPr lang="en-US" sz="1200" b="1" dirty="0" err="1">
                <a:latin typeface="Consolas" pitchFamily="49" charset="0"/>
                <a:cs typeface="Consolas" pitchFamily="49" charset="0"/>
              </a:rPr>
              <a:t>HorizontalAlignment</a:t>
            </a:r>
            <a:r>
              <a:rPr lang="en-US" sz="1200" b="1" dirty="0">
                <a:latin typeface="Consolas" pitchFamily="49" charset="0"/>
                <a:cs typeface="Consolas" pitchFamily="49" charset="0"/>
              </a:rPr>
              <a:t>="Stretch"&gt;</a:t>
            </a:r>
          </a:p>
          <a:p>
            <a:r>
              <a:rPr lang="en-US" sz="1200" b="1" dirty="0">
                <a:latin typeface="Consolas" pitchFamily="49" charset="0"/>
                <a:cs typeface="Consolas" pitchFamily="49" charset="0"/>
              </a:rPr>
              <a:t>            &lt;</a:t>
            </a:r>
            <a:r>
              <a:rPr lang="en-US" sz="1200" b="1" dirty="0" err="1">
                <a:latin typeface="Consolas" pitchFamily="49" charset="0"/>
                <a:cs typeface="Consolas" pitchFamily="49" charset="0"/>
              </a:rPr>
              <a:t>ComboBoxItem</a:t>
            </a:r>
            <a:r>
              <a:rPr lang="en-US" sz="1200" b="1" dirty="0">
                <a:latin typeface="Consolas" pitchFamily="49" charset="0"/>
                <a:cs typeface="Consolas" pitchFamily="49" charset="0"/>
              </a:rPr>
              <a:t>&gt;Customer1&lt;/</a:t>
            </a:r>
            <a:r>
              <a:rPr lang="en-US" sz="1200" b="1" dirty="0" err="1">
                <a:latin typeface="Consolas" pitchFamily="49" charset="0"/>
                <a:cs typeface="Consolas" pitchFamily="49" charset="0"/>
              </a:rPr>
              <a:t>ComboBoxItem</a:t>
            </a:r>
            <a:r>
              <a:rPr lang="en-US" sz="1200" b="1" dirty="0">
                <a:latin typeface="Consolas" pitchFamily="49" charset="0"/>
                <a:cs typeface="Consolas" pitchFamily="49" charset="0"/>
              </a:rPr>
              <a:t>&gt;</a:t>
            </a:r>
          </a:p>
          <a:p>
            <a:r>
              <a:rPr lang="en-US" sz="1200" b="1" dirty="0">
                <a:latin typeface="Consolas" pitchFamily="49" charset="0"/>
                <a:cs typeface="Consolas" pitchFamily="49" charset="0"/>
              </a:rPr>
              <a:t>            &lt;</a:t>
            </a:r>
            <a:r>
              <a:rPr lang="en-US" sz="1200" b="1" dirty="0" err="1">
                <a:latin typeface="Consolas" pitchFamily="49" charset="0"/>
                <a:cs typeface="Consolas" pitchFamily="49" charset="0"/>
              </a:rPr>
              <a:t>ComboBoxItem</a:t>
            </a:r>
            <a:r>
              <a:rPr lang="en-US" sz="1200" b="1" dirty="0">
                <a:latin typeface="Consolas" pitchFamily="49" charset="0"/>
                <a:cs typeface="Consolas" pitchFamily="49" charset="0"/>
              </a:rPr>
              <a:t>&gt;Customer2&lt;/</a:t>
            </a:r>
            <a:r>
              <a:rPr lang="en-US" sz="1200" b="1" dirty="0" err="1">
                <a:latin typeface="Consolas" pitchFamily="49" charset="0"/>
                <a:cs typeface="Consolas" pitchFamily="49" charset="0"/>
              </a:rPr>
              <a:t>ComboBoxItem</a:t>
            </a:r>
            <a:r>
              <a:rPr lang="en-US" sz="1200" b="1" dirty="0">
                <a:latin typeface="Consolas" pitchFamily="49" charset="0"/>
                <a:cs typeface="Consolas" pitchFamily="49" charset="0"/>
              </a:rPr>
              <a:t>&gt;</a:t>
            </a:r>
          </a:p>
          <a:p>
            <a:r>
              <a:rPr lang="en-US" sz="1200" b="1" dirty="0">
                <a:latin typeface="Consolas" pitchFamily="49" charset="0"/>
                <a:cs typeface="Consolas" pitchFamily="49" charset="0"/>
              </a:rPr>
              <a:t>        &lt;/</a:t>
            </a:r>
            <a:r>
              <a:rPr lang="en-US" sz="1200" b="1" dirty="0" err="1">
                <a:latin typeface="Consolas" pitchFamily="49" charset="0"/>
                <a:cs typeface="Consolas" pitchFamily="49" charset="0"/>
              </a:rPr>
              <a:t>ComboBox</a:t>
            </a:r>
            <a:r>
              <a:rPr lang="en-US" sz="1200" b="1" dirty="0">
                <a:latin typeface="Consolas" pitchFamily="49" charset="0"/>
                <a:cs typeface="Consolas" pitchFamily="49" charset="0"/>
              </a:rPr>
              <a:t>&gt;</a:t>
            </a:r>
          </a:p>
          <a:p>
            <a:r>
              <a:rPr lang="en-US" sz="1200" b="1" dirty="0">
                <a:latin typeface="Consolas" pitchFamily="49" charset="0"/>
                <a:cs typeface="Consolas" pitchFamily="49" charset="0"/>
              </a:rPr>
              <a:t>        &lt;Label&gt;Fund:&lt;/Label&gt;</a:t>
            </a:r>
          </a:p>
          <a:p>
            <a:r>
              <a:rPr lang="en-US" sz="1200" b="1" dirty="0">
                <a:latin typeface="Consolas" pitchFamily="49" charset="0"/>
                <a:cs typeface="Consolas" pitchFamily="49" charset="0"/>
              </a:rPr>
              <a:t>        &lt;</a:t>
            </a:r>
            <a:r>
              <a:rPr lang="en-US" sz="1200" b="1" dirty="0" err="1">
                <a:latin typeface="Consolas" pitchFamily="49" charset="0"/>
                <a:cs typeface="Consolas" pitchFamily="49" charset="0"/>
              </a:rPr>
              <a:t>ComboBox</a:t>
            </a:r>
            <a:r>
              <a:rPr lang="en-US" sz="1200" b="1" dirty="0">
                <a:latin typeface="Consolas" pitchFamily="49" charset="0"/>
                <a:cs typeface="Consolas" pitchFamily="49" charset="0"/>
              </a:rPr>
              <a:t> Name="</a:t>
            </a:r>
            <a:r>
              <a:rPr lang="en-US" sz="1200" b="1" dirty="0" err="1">
                <a:latin typeface="Consolas" pitchFamily="49" charset="0"/>
                <a:cs typeface="Consolas" pitchFamily="49" charset="0"/>
              </a:rPr>
              <a:t>FundCbx</a:t>
            </a:r>
            <a:r>
              <a:rPr lang="en-US" sz="1200" b="1" dirty="0">
                <a:latin typeface="Consolas" pitchFamily="49" charset="0"/>
                <a:cs typeface="Consolas" pitchFamily="49" charset="0"/>
              </a:rPr>
              <a:t>" Margin="5"   Style="{</a:t>
            </a:r>
            <a:r>
              <a:rPr lang="en-US" sz="1200" b="1" dirty="0" err="1">
                <a:latin typeface="Consolas" pitchFamily="49" charset="0"/>
                <a:cs typeface="Consolas" pitchFamily="49" charset="0"/>
              </a:rPr>
              <a:t>DynamicResource</a:t>
            </a:r>
            <a:r>
              <a:rPr lang="en-US" sz="1200" b="1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200" b="1" dirty="0" err="1">
                <a:latin typeface="Consolas" pitchFamily="49" charset="0"/>
                <a:cs typeface="Consolas" pitchFamily="49" charset="0"/>
              </a:rPr>
              <a:t>SimpleComboBox</a:t>
            </a:r>
            <a:r>
              <a:rPr lang="en-US" sz="1200" b="1" dirty="0">
                <a:latin typeface="Consolas" pitchFamily="49" charset="0"/>
                <a:cs typeface="Consolas" pitchFamily="49" charset="0"/>
              </a:rPr>
              <a:t>}" </a:t>
            </a:r>
            <a:endParaRPr lang="en-US" sz="1200" b="1" dirty="0" smtClean="0">
              <a:latin typeface="Consolas" pitchFamily="49" charset="0"/>
              <a:cs typeface="Consolas" pitchFamily="49" charset="0"/>
            </a:endParaRPr>
          </a:p>
          <a:p>
            <a:r>
              <a:rPr lang="en-US" sz="1200" b="1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200" b="1" dirty="0" smtClean="0">
                <a:latin typeface="Consolas" pitchFamily="49" charset="0"/>
                <a:cs typeface="Consolas" pitchFamily="49" charset="0"/>
              </a:rPr>
              <a:t>                 Width</a:t>
            </a:r>
            <a:r>
              <a:rPr lang="en-US" sz="1200" b="1" dirty="0">
                <a:latin typeface="Consolas" pitchFamily="49" charset="0"/>
                <a:cs typeface="Consolas" pitchFamily="49" charset="0"/>
              </a:rPr>
              <a:t>="Auto" </a:t>
            </a:r>
            <a:r>
              <a:rPr lang="en-US" sz="1200" b="1" dirty="0" err="1">
                <a:latin typeface="Consolas" pitchFamily="49" charset="0"/>
                <a:cs typeface="Consolas" pitchFamily="49" charset="0"/>
              </a:rPr>
              <a:t>HorizontalAlignment</a:t>
            </a:r>
            <a:r>
              <a:rPr lang="en-US" sz="1200" b="1" dirty="0">
                <a:latin typeface="Consolas" pitchFamily="49" charset="0"/>
                <a:cs typeface="Consolas" pitchFamily="49" charset="0"/>
              </a:rPr>
              <a:t>="Stretch"&gt;</a:t>
            </a:r>
          </a:p>
          <a:p>
            <a:r>
              <a:rPr lang="en-US" sz="1200" b="1" dirty="0">
                <a:latin typeface="Consolas" pitchFamily="49" charset="0"/>
                <a:cs typeface="Consolas" pitchFamily="49" charset="0"/>
              </a:rPr>
              <a:t>            &lt;</a:t>
            </a:r>
            <a:r>
              <a:rPr lang="en-US" sz="1200" b="1" dirty="0" err="1">
                <a:latin typeface="Consolas" pitchFamily="49" charset="0"/>
                <a:cs typeface="Consolas" pitchFamily="49" charset="0"/>
              </a:rPr>
              <a:t>ComboBoxItem</a:t>
            </a:r>
            <a:r>
              <a:rPr lang="en-US" sz="1200" b="1" dirty="0">
                <a:latin typeface="Consolas" pitchFamily="49" charset="0"/>
                <a:cs typeface="Consolas" pitchFamily="49" charset="0"/>
              </a:rPr>
              <a:t>&gt;</a:t>
            </a:r>
            <a:r>
              <a:rPr lang="en-US" sz="1200" b="1" dirty="0" err="1">
                <a:latin typeface="Consolas" pitchFamily="49" charset="0"/>
                <a:cs typeface="Consolas" pitchFamily="49" charset="0"/>
              </a:rPr>
              <a:t>FundA</a:t>
            </a:r>
            <a:r>
              <a:rPr lang="en-US" sz="1200" b="1" dirty="0"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1200" b="1" dirty="0" err="1">
                <a:latin typeface="Consolas" pitchFamily="49" charset="0"/>
                <a:cs typeface="Consolas" pitchFamily="49" charset="0"/>
              </a:rPr>
              <a:t>ComboBoxItem</a:t>
            </a:r>
            <a:r>
              <a:rPr lang="en-US" sz="1200" b="1" dirty="0">
                <a:latin typeface="Consolas" pitchFamily="49" charset="0"/>
                <a:cs typeface="Consolas" pitchFamily="49" charset="0"/>
              </a:rPr>
              <a:t>&gt;</a:t>
            </a:r>
          </a:p>
          <a:p>
            <a:r>
              <a:rPr lang="en-US" sz="1200" b="1" dirty="0">
                <a:latin typeface="Consolas" pitchFamily="49" charset="0"/>
                <a:cs typeface="Consolas" pitchFamily="49" charset="0"/>
              </a:rPr>
              <a:t>            &lt;</a:t>
            </a:r>
            <a:r>
              <a:rPr lang="en-US" sz="1200" b="1" dirty="0" err="1">
                <a:latin typeface="Consolas" pitchFamily="49" charset="0"/>
                <a:cs typeface="Consolas" pitchFamily="49" charset="0"/>
              </a:rPr>
              <a:t>ComboBoxItem</a:t>
            </a:r>
            <a:r>
              <a:rPr lang="en-US" sz="1200" b="1" dirty="0">
                <a:latin typeface="Consolas" pitchFamily="49" charset="0"/>
                <a:cs typeface="Consolas" pitchFamily="49" charset="0"/>
              </a:rPr>
              <a:t>&gt;</a:t>
            </a:r>
            <a:r>
              <a:rPr lang="en-US" sz="1200" b="1" dirty="0" err="1">
                <a:latin typeface="Consolas" pitchFamily="49" charset="0"/>
                <a:cs typeface="Consolas" pitchFamily="49" charset="0"/>
              </a:rPr>
              <a:t>FundB</a:t>
            </a:r>
            <a:r>
              <a:rPr lang="en-US" sz="1200" b="1" dirty="0"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1200" b="1" dirty="0" err="1">
                <a:latin typeface="Consolas" pitchFamily="49" charset="0"/>
                <a:cs typeface="Consolas" pitchFamily="49" charset="0"/>
              </a:rPr>
              <a:t>ComboBoxItem</a:t>
            </a:r>
            <a:r>
              <a:rPr lang="en-US" sz="1200" b="1" dirty="0">
                <a:latin typeface="Consolas" pitchFamily="49" charset="0"/>
                <a:cs typeface="Consolas" pitchFamily="49" charset="0"/>
              </a:rPr>
              <a:t>&gt;</a:t>
            </a:r>
          </a:p>
          <a:p>
            <a:r>
              <a:rPr lang="en-US" sz="1200" b="1" dirty="0">
                <a:latin typeface="Consolas" pitchFamily="49" charset="0"/>
                <a:cs typeface="Consolas" pitchFamily="49" charset="0"/>
              </a:rPr>
              <a:t>        &lt;/</a:t>
            </a:r>
            <a:r>
              <a:rPr lang="en-US" sz="1200" b="1" dirty="0" err="1">
                <a:latin typeface="Consolas" pitchFamily="49" charset="0"/>
                <a:cs typeface="Consolas" pitchFamily="49" charset="0"/>
              </a:rPr>
              <a:t>ComboBox</a:t>
            </a:r>
            <a:r>
              <a:rPr lang="en-US" sz="1200" b="1" dirty="0">
                <a:latin typeface="Consolas" pitchFamily="49" charset="0"/>
                <a:cs typeface="Consolas" pitchFamily="49" charset="0"/>
              </a:rPr>
              <a:t>&gt;</a:t>
            </a:r>
          </a:p>
          <a:p>
            <a:r>
              <a:rPr lang="en-US" sz="1200" b="1" dirty="0">
                <a:latin typeface="Consolas" pitchFamily="49" charset="0"/>
                <a:cs typeface="Consolas" pitchFamily="49" charset="0"/>
              </a:rPr>
              <a:t>        &lt;Button Name="</a:t>
            </a:r>
            <a:r>
              <a:rPr lang="en-US" sz="1200" b="1" dirty="0" err="1">
                <a:latin typeface="Consolas" pitchFamily="49" charset="0"/>
                <a:cs typeface="Consolas" pitchFamily="49" charset="0"/>
              </a:rPr>
              <a:t>AddButton</a:t>
            </a:r>
            <a:r>
              <a:rPr lang="en-US" sz="1200" b="1" dirty="0">
                <a:latin typeface="Consolas" pitchFamily="49" charset="0"/>
                <a:cs typeface="Consolas" pitchFamily="49" charset="0"/>
              </a:rPr>
              <a:t>" Margin="5" Width="75" Height="25"  </a:t>
            </a:r>
            <a:endParaRPr lang="en-US" sz="1200" b="1" dirty="0" smtClean="0">
              <a:latin typeface="Consolas" pitchFamily="49" charset="0"/>
              <a:cs typeface="Consolas" pitchFamily="49" charset="0"/>
            </a:endParaRPr>
          </a:p>
          <a:p>
            <a:r>
              <a:rPr lang="en-US" sz="1200" b="1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200" b="1" dirty="0" smtClean="0">
                <a:latin typeface="Consolas" pitchFamily="49" charset="0"/>
                <a:cs typeface="Consolas" pitchFamily="49" charset="0"/>
              </a:rPr>
              <a:t>             Style</a:t>
            </a:r>
            <a:r>
              <a:rPr lang="en-US" sz="1200" b="1" dirty="0">
                <a:latin typeface="Consolas" pitchFamily="49" charset="0"/>
                <a:cs typeface="Consolas" pitchFamily="49" charset="0"/>
              </a:rPr>
              <a:t>="{</a:t>
            </a:r>
            <a:r>
              <a:rPr lang="en-US" sz="1200" b="1" dirty="0" err="1">
                <a:latin typeface="Consolas" pitchFamily="49" charset="0"/>
                <a:cs typeface="Consolas" pitchFamily="49" charset="0"/>
              </a:rPr>
              <a:t>DynamicResource</a:t>
            </a:r>
            <a:r>
              <a:rPr lang="en-US" sz="1200" b="1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200" b="1" dirty="0" err="1">
                <a:latin typeface="Consolas" pitchFamily="49" charset="0"/>
                <a:cs typeface="Consolas" pitchFamily="49" charset="0"/>
              </a:rPr>
              <a:t>SimpleButton</a:t>
            </a:r>
            <a:r>
              <a:rPr lang="en-US" sz="1200" b="1" dirty="0">
                <a:latin typeface="Consolas" pitchFamily="49" charset="0"/>
                <a:cs typeface="Consolas" pitchFamily="49" charset="0"/>
              </a:rPr>
              <a:t>}" </a:t>
            </a:r>
            <a:r>
              <a:rPr lang="en-US" sz="1200" b="1" dirty="0" err="1">
                <a:latin typeface="Consolas" pitchFamily="49" charset="0"/>
                <a:cs typeface="Consolas" pitchFamily="49" charset="0"/>
              </a:rPr>
              <a:t>HorizontalAlignment</a:t>
            </a:r>
            <a:r>
              <a:rPr lang="en-US" sz="1200" b="1" dirty="0">
                <a:latin typeface="Consolas" pitchFamily="49" charset="0"/>
                <a:cs typeface="Consolas" pitchFamily="49" charset="0"/>
              </a:rPr>
              <a:t>="Left"&gt;Add&lt;/Button&gt;</a:t>
            </a:r>
          </a:p>
          <a:p>
            <a:r>
              <a:rPr lang="en-US" sz="1200" b="1" dirty="0">
                <a:latin typeface="Consolas" pitchFamily="49" charset="0"/>
                <a:cs typeface="Consolas" pitchFamily="49" charset="0"/>
              </a:rPr>
              <a:t>    &lt;/</a:t>
            </a:r>
            <a:r>
              <a:rPr lang="en-US" sz="1200" b="1" dirty="0" err="1">
                <a:latin typeface="Consolas" pitchFamily="49" charset="0"/>
                <a:cs typeface="Consolas" pitchFamily="49" charset="0"/>
              </a:rPr>
              <a:t>StackPanel</a:t>
            </a:r>
            <a:r>
              <a:rPr lang="en-US" sz="1200" b="1" dirty="0">
                <a:latin typeface="Consolas" pitchFamily="49" charset="0"/>
                <a:cs typeface="Consolas" pitchFamily="49" charset="0"/>
              </a:rPr>
              <a:t>&gt;</a:t>
            </a:r>
          </a:p>
          <a:p>
            <a:r>
              <a:rPr lang="en-US" sz="1200" b="1" dirty="0">
                <a:latin typeface="Consolas" pitchFamily="49" charset="0"/>
                <a:cs typeface="Consolas" pitchFamily="49" charset="0"/>
              </a:rPr>
              <a:t>&lt;/</a:t>
            </a:r>
            <a:r>
              <a:rPr lang="en-US" sz="1200" b="1" dirty="0" err="1">
                <a:latin typeface="Consolas" pitchFamily="49" charset="0"/>
                <a:cs typeface="Consolas" pitchFamily="49" charset="0"/>
              </a:rPr>
              <a:t>UserControl</a:t>
            </a:r>
            <a:r>
              <a:rPr lang="en-US" sz="1200" b="1" dirty="0">
                <a:latin typeface="Consolas" pitchFamily="49" charset="0"/>
                <a:cs typeface="Consolas" pitchFamily="49" charset="0"/>
              </a:rPr>
              <a:t>&gt;</a:t>
            </a:r>
          </a:p>
          <a:p>
            <a:endParaRPr lang="en-US" sz="1200" b="1" dirty="0"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7933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706358" y="197346"/>
            <a:ext cx="7731284" cy="646330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normalizeH="0" baseline="0" dirty="0" smtClean="0">
                <a:ln>
                  <a:noFill/>
                </a:ln>
                <a:latin typeface="Consolas" pitchFamily="49" charset="0"/>
                <a:cs typeface="Consolas" pitchFamily="49" charset="0"/>
              </a:rPr>
              <a:t>namespace </a:t>
            </a:r>
            <a:r>
              <a:rPr kumimoji="0" lang="en-US" sz="1200" b="1" i="0" u="none" strike="noStrike" cap="none" normalizeH="0" baseline="0" dirty="0" err="1" smtClean="0">
                <a:ln>
                  <a:noFill/>
                </a:ln>
                <a:latin typeface="Consolas" pitchFamily="49" charset="0"/>
                <a:cs typeface="Consolas" pitchFamily="49" charset="0"/>
              </a:rPr>
              <a:t>StockTrader</a:t>
            </a:r>
            <a:endParaRPr kumimoji="0" lang="en-US" sz="1200" b="1" i="0" u="none" strike="noStrike" cap="none" normalizeH="0" baseline="0" dirty="0" smtClean="0">
              <a:ln>
                <a:noFill/>
              </a:ln>
              <a:latin typeface="Consolas" pitchFamily="49" charset="0"/>
              <a:cs typeface="Consolas" pitchFamily="49" charset="0"/>
            </a:endParaRPr>
          </a:p>
          <a:p>
            <a:pPr lvl="0" defTabSz="914400" fontAlgn="base">
              <a:spcBef>
                <a:spcPct val="0"/>
              </a:spcBef>
              <a:spcAft>
                <a:spcPct val="0"/>
              </a:spcAft>
            </a:pPr>
            <a:r>
              <a:rPr kumimoji="0" lang="en-US" sz="1200" b="1" i="0" u="none" strike="noStrike" cap="none" normalizeH="0" baseline="0" dirty="0" smtClean="0">
                <a:ln>
                  <a:noFill/>
                </a:ln>
                <a:latin typeface="Consolas" pitchFamily="49" charset="0"/>
                <a:cs typeface="Consolas" pitchFamily="49" charset="0"/>
              </a:rPr>
              <a:t>{</a:t>
            </a:r>
            <a:br>
              <a:rPr kumimoji="0" lang="en-US" sz="1200" b="1" i="0" u="none" strike="noStrike" cap="none" normalizeH="0" baseline="0" dirty="0" smtClean="0">
                <a:ln>
                  <a:noFill/>
                </a:ln>
                <a:latin typeface="Consolas" pitchFamily="49" charset="0"/>
                <a:cs typeface="Consolas" pitchFamily="49" charset="0"/>
              </a:rPr>
            </a:br>
            <a:r>
              <a:rPr kumimoji="0" lang="en-US" sz="1200" b="1" i="0" u="none" strike="noStrike" cap="none" normalizeH="0" baseline="0" dirty="0" smtClean="0">
                <a:ln>
                  <a:noFill/>
                </a:ln>
                <a:latin typeface="Consolas" pitchFamily="49" charset="0"/>
                <a:cs typeface="Consolas" pitchFamily="49" charset="0"/>
              </a:rPr>
              <a:t>  public partial class </a:t>
            </a:r>
            <a:r>
              <a:rPr kumimoji="0" lang="en-US" sz="1200" b="1" i="0" u="none" strike="noStrike" cap="none" normalizeH="0" baseline="0" dirty="0" err="1" smtClean="0">
                <a:ln>
                  <a:noFill/>
                </a:ln>
                <a:latin typeface="Consolas" pitchFamily="49" charset="0"/>
                <a:cs typeface="Consolas" pitchFamily="49" charset="0"/>
              </a:rPr>
              <a:t>AddFundView</a:t>
            </a:r>
            <a:r>
              <a:rPr kumimoji="0" lang="en-US" sz="1200" b="1" i="0" u="none" strike="noStrike" cap="none" normalizeH="0" dirty="0" smtClean="0">
                <a:ln>
                  <a:noFill/>
                </a:ln>
                <a:latin typeface="Consolas" pitchFamily="49" charset="0"/>
                <a:cs typeface="Consolas" pitchFamily="49" charset="0"/>
              </a:rPr>
              <a:t> </a:t>
            </a:r>
            <a:r>
              <a:rPr kumimoji="0" lang="en-US" sz="1200" b="1" i="0" u="none" strike="noStrike" cap="none" normalizeH="0" baseline="0" dirty="0" smtClean="0">
                <a:ln>
                  <a:noFill/>
                </a:ln>
                <a:latin typeface="Consolas" pitchFamily="49" charset="0"/>
                <a:cs typeface="Consolas" pitchFamily="49" charset="0"/>
              </a:rPr>
              <a:t>: </a:t>
            </a:r>
            <a:r>
              <a:rPr kumimoji="0" lang="en-US" sz="1200" b="1" i="0" u="none" strike="noStrike" cap="none" normalizeH="0" baseline="0" dirty="0" err="1" smtClean="0">
                <a:ln>
                  <a:noFill/>
                </a:ln>
                <a:latin typeface="Consolas" pitchFamily="49" charset="0"/>
                <a:cs typeface="Consolas" pitchFamily="49" charset="0"/>
              </a:rPr>
              <a:t>UserControl</a:t>
            </a:r>
            <a:r>
              <a:rPr kumimoji="0" lang="en-US" sz="1200" b="1" i="0" u="none" strike="noStrike" cap="none" normalizeH="0" baseline="0" dirty="0" smtClean="0">
                <a:ln>
                  <a:noFill/>
                </a:ln>
                <a:latin typeface="Consolas" pitchFamily="49" charset="0"/>
                <a:cs typeface="Consolas" pitchFamily="49" charset="0"/>
              </a:rPr>
              <a:t/>
            </a:r>
            <a:br>
              <a:rPr kumimoji="0" lang="en-US" sz="1200" b="1" i="0" u="none" strike="noStrike" cap="none" normalizeH="0" baseline="0" dirty="0" smtClean="0">
                <a:ln>
                  <a:noFill/>
                </a:ln>
                <a:latin typeface="Consolas" pitchFamily="49" charset="0"/>
                <a:cs typeface="Consolas" pitchFamily="49" charset="0"/>
              </a:rPr>
            </a:br>
            <a:r>
              <a:rPr kumimoji="0" lang="en-US" sz="1200" b="1" i="0" u="none" strike="noStrike" cap="none" normalizeH="0" baseline="0" dirty="0" smtClean="0">
                <a:ln>
                  <a:noFill/>
                </a:ln>
                <a:latin typeface="Consolas" pitchFamily="49" charset="0"/>
                <a:cs typeface="Consolas" pitchFamily="49" charset="0"/>
              </a:rPr>
              <a:t>  {</a:t>
            </a:r>
            <a:br>
              <a:rPr kumimoji="0" lang="en-US" sz="1200" b="1" i="0" u="none" strike="noStrike" cap="none" normalizeH="0" baseline="0" dirty="0" smtClean="0">
                <a:ln>
                  <a:noFill/>
                </a:ln>
                <a:latin typeface="Consolas" pitchFamily="49" charset="0"/>
                <a:cs typeface="Consolas" pitchFamily="49" charset="0"/>
              </a:rPr>
            </a:br>
            <a:r>
              <a:rPr kumimoji="0" lang="en-US" sz="1200" b="1" i="0" u="none" strike="noStrike" cap="none" normalizeH="0" baseline="0" dirty="0" smtClean="0">
                <a:ln>
                  <a:noFill/>
                </a:ln>
                <a:latin typeface="Consolas" pitchFamily="49" charset="0"/>
                <a:cs typeface="Consolas" pitchFamily="49" charset="0"/>
              </a:rPr>
              <a:t>    </a:t>
            </a:r>
            <a:r>
              <a:rPr kumimoji="0" lang="en-US" sz="1200" b="1" i="0" u="none" strike="noStrike" cap="none" normalizeH="0" baseline="0" dirty="0" err="1" smtClean="0">
                <a:ln>
                  <a:noFill/>
                </a:ln>
                <a:latin typeface="Consolas" pitchFamily="49" charset="0"/>
                <a:cs typeface="Consolas" pitchFamily="49" charset="0"/>
              </a:rPr>
              <a:t>int</a:t>
            </a:r>
            <a:r>
              <a:rPr kumimoji="0" lang="en-US" sz="1200" b="1" i="0" u="none" strike="noStrike" cap="none" normalizeH="0" baseline="0" dirty="0" smtClean="0">
                <a:ln>
                  <a:noFill/>
                </a:ln>
                <a:latin typeface="Consolas" pitchFamily="49" charset="0"/>
                <a:cs typeface="Consolas" pitchFamily="49" charset="0"/>
              </a:rPr>
              <a:t> </a:t>
            </a:r>
            <a:r>
              <a:rPr kumimoji="0" lang="en-US" sz="1200" b="1" i="0" u="none" strike="noStrike" cap="none" normalizeH="0" baseline="0" dirty="0" err="1" smtClean="0">
                <a:ln>
                  <a:noFill/>
                </a:ln>
                <a:latin typeface="Consolas" pitchFamily="49" charset="0"/>
                <a:cs typeface="Consolas" pitchFamily="49" charset="0"/>
              </a:rPr>
              <a:t>selrow</a:t>
            </a:r>
            <a:r>
              <a:rPr kumimoji="0" lang="en-US" sz="1200" b="1" i="0" u="none" strike="noStrike" cap="none" normalizeH="0" baseline="0" dirty="0" smtClean="0">
                <a:ln>
                  <a:noFill/>
                </a:ln>
                <a:latin typeface="Consolas" pitchFamily="49" charset="0"/>
                <a:cs typeface="Consolas" pitchFamily="49" charset="0"/>
              </a:rPr>
              <a:t>;</a:t>
            </a:r>
            <a:br>
              <a:rPr kumimoji="0" lang="en-US" sz="1200" b="1" i="0" u="none" strike="noStrike" cap="none" normalizeH="0" baseline="0" dirty="0" smtClean="0">
                <a:ln>
                  <a:noFill/>
                </a:ln>
                <a:latin typeface="Consolas" pitchFamily="49" charset="0"/>
                <a:cs typeface="Consolas" pitchFamily="49" charset="0"/>
              </a:rPr>
            </a:br>
            <a:r>
              <a:rPr kumimoji="0" lang="en-US" sz="1200" b="1" i="0" u="none" strike="noStrike" cap="none" normalizeH="0" baseline="0" dirty="0" smtClean="0">
                <a:ln>
                  <a:noFill/>
                </a:ln>
                <a:latin typeface="Consolas" pitchFamily="49" charset="0"/>
                <a:cs typeface="Consolas" pitchFamily="49" charset="0"/>
              </a:rPr>
              <a:t/>
            </a:r>
            <a:br>
              <a:rPr kumimoji="0" lang="en-US" sz="1200" b="1" i="0" u="none" strike="noStrike" cap="none" normalizeH="0" baseline="0" dirty="0" smtClean="0">
                <a:ln>
                  <a:noFill/>
                </a:ln>
                <a:latin typeface="Consolas" pitchFamily="49" charset="0"/>
                <a:cs typeface="Consolas" pitchFamily="49" charset="0"/>
              </a:rPr>
            </a:br>
            <a:r>
              <a:rPr kumimoji="0" lang="en-US" sz="1200" b="1" i="0" u="none" strike="noStrike" cap="none" normalizeH="0" baseline="0" dirty="0" smtClean="0">
                <a:ln>
                  <a:noFill/>
                </a:ln>
                <a:latin typeface="Consolas" pitchFamily="49" charset="0"/>
                <a:cs typeface="Consolas" pitchFamily="49" charset="0"/>
              </a:rPr>
              <a:t>    public </a:t>
            </a:r>
            <a:r>
              <a:rPr kumimoji="0" lang="en-US" sz="1200" b="1" i="0" u="none" strike="noStrike" cap="none" normalizeH="0" baseline="0" dirty="0" err="1" smtClean="0">
                <a:ln>
                  <a:noFill/>
                </a:ln>
                <a:latin typeface="Consolas" pitchFamily="49" charset="0"/>
                <a:cs typeface="Consolas" pitchFamily="49" charset="0"/>
              </a:rPr>
              <a:t>AddFundView</a:t>
            </a:r>
            <a:r>
              <a:rPr kumimoji="0" lang="en-US" sz="1200" b="1" i="0" u="none" strike="noStrike" cap="none" normalizeH="0" baseline="0" dirty="0" smtClean="0">
                <a:ln>
                  <a:noFill/>
                </a:ln>
                <a:latin typeface="Consolas" pitchFamily="49" charset="0"/>
                <a:cs typeface="Consolas" pitchFamily="49" charset="0"/>
              </a:rPr>
              <a:t>()</a:t>
            </a:r>
            <a:br>
              <a:rPr kumimoji="0" lang="en-US" sz="1200" b="1" i="0" u="none" strike="noStrike" cap="none" normalizeH="0" baseline="0" dirty="0" smtClean="0">
                <a:ln>
                  <a:noFill/>
                </a:ln>
                <a:latin typeface="Consolas" pitchFamily="49" charset="0"/>
                <a:cs typeface="Consolas" pitchFamily="49" charset="0"/>
              </a:rPr>
            </a:br>
            <a:r>
              <a:rPr kumimoji="0" lang="en-US" sz="1200" b="1" i="0" u="none" strike="noStrike" cap="none" normalizeH="0" baseline="0" dirty="0" smtClean="0">
                <a:ln>
                  <a:noFill/>
                </a:ln>
                <a:latin typeface="Consolas" pitchFamily="49" charset="0"/>
                <a:cs typeface="Consolas" pitchFamily="49" charset="0"/>
              </a:rPr>
              <a:t>    {</a:t>
            </a:r>
            <a:br>
              <a:rPr kumimoji="0" lang="en-US" sz="1200" b="1" i="0" u="none" strike="noStrike" cap="none" normalizeH="0" baseline="0" dirty="0" smtClean="0">
                <a:ln>
                  <a:noFill/>
                </a:ln>
                <a:latin typeface="Consolas" pitchFamily="49" charset="0"/>
                <a:cs typeface="Consolas" pitchFamily="49" charset="0"/>
              </a:rPr>
            </a:br>
            <a:r>
              <a:rPr kumimoji="0" lang="en-US" sz="1200" b="1" i="0" u="none" strike="noStrike" cap="none" normalizeH="0" baseline="0" dirty="0" smtClean="0">
                <a:ln>
                  <a:noFill/>
                </a:ln>
                <a:latin typeface="Consolas" pitchFamily="49" charset="0"/>
                <a:cs typeface="Consolas" pitchFamily="49" charset="0"/>
              </a:rPr>
              <a:t>      </a:t>
            </a:r>
            <a:r>
              <a:rPr kumimoji="0" lang="en-US" sz="1200" b="1" i="0" u="none" strike="noStrike" cap="none" normalizeH="0" baseline="0" dirty="0" err="1" smtClean="0">
                <a:ln>
                  <a:noFill/>
                </a:ln>
                <a:latin typeface="Consolas" pitchFamily="49" charset="0"/>
                <a:cs typeface="Consolas" pitchFamily="49" charset="0"/>
              </a:rPr>
              <a:t>InitializeComponent</a:t>
            </a:r>
            <a:r>
              <a:rPr kumimoji="0" lang="en-US" sz="1200" b="1" i="0" u="none" strike="noStrike" cap="none" normalizeH="0" baseline="0" dirty="0" smtClean="0">
                <a:ln>
                  <a:noFill/>
                </a:ln>
                <a:latin typeface="Consolas" pitchFamily="49" charset="0"/>
                <a:cs typeface="Consolas" pitchFamily="49" charset="0"/>
              </a:rPr>
              <a:t>();</a:t>
            </a:r>
            <a:br>
              <a:rPr kumimoji="0" lang="en-US" sz="1200" b="1" i="0" u="none" strike="noStrike" cap="none" normalizeH="0" baseline="0" dirty="0" smtClean="0">
                <a:ln>
                  <a:noFill/>
                </a:ln>
                <a:latin typeface="Consolas" pitchFamily="49" charset="0"/>
                <a:cs typeface="Consolas" pitchFamily="49" charset="0"/>
              </a:rPr>
            </a:br>
            <a:r>
              <a:rPr kumimoji="0" lang="en-US" sz="1200" b="1" i="0" u="none" strike="noStrike" cap="none" normalizeH="0" baseline="0" dirty="0" smtClean="0">
                <a:ln>
                  <a:noFill/>
                </a:ln>
                <a:latin typeface="Consolas" pitchFamily="49" charset="0"/>
                <a:cs typeface="Consolas" pitchFamily="49" charset="0"/>
              </a:rPr>
              <a:t>    }</a:t>
            </a:r>
            <a:br>
              <a:rPr kumimoji="0" lang="en-US" sz="1200" b="1" i="0" u="none" strike="noStrike" cap="none" normalizeH="0" baseline="0" dirty="0" smtClean="0">
                <a:ln>
                  <a:noFill/>
                </a:ln>
                <a:latin typeface="Consolas" pitchFamily="49" charset="0"/>
                <a:cs typeface="Consolas" pitchFamily="49" charset="0"/>
              </a:rPr>
            </a:br>
            <a:r>
              <a:rPr kumimoji="0" lang="en-US" sz="1200" b="1" i="0" u="none" strike="noStrike" cap="none" normalizeH="0" baseline="0" dirty="0" smtClean="0">
                <a:ln>
                  <a:noFill/>
                </a:ln>
                <a:latin typeface="Consolas" pitchFamily="49" charset="0"/>
                <a:cs typeface="Consolas" pitchFamily="49" charset="0"/>
              </a:rPr>
              <a:t/>
            </a:r>
            <a:br>
              <a:rPr kumimoji="0" lang="en-US" sz="1200" b="1" i="0" u="none" strike="noStrike" cap="none" normalizeH="0" baseline="0" dirty="0" smtClean="0">
                <a:ln>
                  <a:noFill/>
                </a:ln>
                <a:latin typeface="Consolas" pitchFamily="49" charset="0"/>
                <a:cs typeface="Consolas" pitchFamily="49" charset="0"/>
              </a:rPr>
            </a:br>
            <a:r>
              <a:rPr kumimoji="0" lang="en-US" sz="1200" b="1" i="0" u="none" strike="noStrike" cap="none" normalizeH="0" baseline="0" dirty="0" smtClean="0">
                <a:ln>
                  <a:noFill/>
                </a:ln>
                <a:latin typeface="Consolas" pitchFamily="49" charset="0"/>
                <a:cs typeface="Consolas" pitchFamily="49" charset="0"/>
              </a:rPr>
              <a:t>    private void dataGridView1_RowEnter(object sender, </a:t>
            </a:r>
            <a:r>
              <a:rPr kumimoji="0" lang="en-US" sz="1200" b="1" i="0" u="none" strike="noStrike" cap="none" normalizeH="0" baseline="0" dirty="0" err="1" smtClean="0">
                <a:ln>
                  <a:noFill/>
                </a:ln>
                <a:latin typeface="Consolas" pitchFamily="49" charset="0"/>
                <a:cs typeface="Consolas" pitchFamily="49" charset="0"/>
              </a:rPr>
              <a:t>DataGridViewCellEventArgs</a:t>
            </a:r>
            <a:r>
              <a:rPr kumimoji="0" lang="en-US" sz="1200" b="1" i="0" u="none" strike="noStrike" cap="none" normalizeH="0" baseline="0" dirty="0" smtClean="0">
                <a:ln>
                  <a:noFill/>
                </a:ln>
                <a:latin typeface="Consolas" pitchFamily="49" charset="0"/>
                <a:cs typeface="Consolas" pitchFamily="49" charset="0"/>
              </a:rPr>
              <a:t> e)</a:t>
            </a:r>
            <a:br>
              <a:rPr kumimoji="0" lang="en-US" sz="1200" b="1" i="0" u="none" strike="noStrike" cap="none" normalizeH="0" baseline="0" dirty="0" smtClean="0">
                <a:ln>
                  <a:noFill/>
                </a:ln>
                <a:latin typeface="Consolas" pitchFamily="49" charset="0"/>
                <a:cs typeface="Consolas" pitchFamily="49" charset="0"/>
              </a:rPr>
            </a:br>
            <a:r>
              <a:rPr kumimoji="0" lang="en-US" sz="1200" b="1" i="0" u="none" strike="noStrike" cap="none" normalizeH="0" baseline="0" dirty="0" smtClean="0">
                <a:ln>
                  <a:noFill/>
                </a:ln>
                <a:latin typeface="Consolas" pitchFamily="49" charset="0"/>
                <a:cs typeface="Consolas" pitchFamily="49" charset="0"/>
              </a:rPr>
              <a:t>    {</a:t>
            </a:r>
            <a:br>
              <a:rPr kumimoji="0" lang="en-US" sz="1200" b="1" i="0" u="none" strike="noStrike" cap="none" normalizeH="0" baseline="0" dirty="0" smtClean="0">
                <a:ln>
                  <a:noFill/>
                </a:ln>
                <a:latin typeface="Consolas" pitchFamily="49" charset="0"/>
                <a:cs typeface="Consolas" pitchFamily="49" charset="0"/>
              </a:rPr>
            </a:br>
            <a:r>
              <a:rPr kumimoji="0" lang="en-US" sz="1200" b="1" i="0" u="none" strike="noStrike" cap="none" normalizeH="0" baseline="0" dirty="0" smtClean="0">
                <a:ln>
                  <a:noFill/>
                </a:ln>
                <a:latin typeface="Consolas" pitchFamily="49" charset="0"/>
                <a:cs typeface="Consolas" pitchFamily="49" charset="0"/>
              </a:rPr>
              <a:t>      </a:t>
            </a:r>
            <a:r>
              <a:rPr kumimoji="0" lang="en-US" sz="1200" b="1" i="0" u="none" strike="noStrike" cap="none" normalizeH="0" baseline="0" dirty="0" err="1" smtClean="0">
                <a:ln>
                  <a:noFill/>
                </a:ln>
                <a:latin typeface="Consolas" pitchFamily="49" charset="0"/>
                <a:cs typeface="Consolas" pitchFamily="49" charset="0"/>
              </a:rPr>
              <a:t>selrow</a:t>
            </a:r>
            <a:r>
              <a:rPr kumimoji="0" lang="en-US" sz="1200" b="1" i="0" u="none" strike="noStrike" cap="none" normalizeH="0" baseline="0" dirty="0" smtClean="0">
                <a:ln>
                  <a:noFill/>
                </a:ln>
                <a:latin typeface="Consolas" pitchFamily="49" charset="0"/>
                <a:cs typeface="Consolas" pitchFamily="49" charset="0"/>
              </a:rPr>
              <a:t> = </a:t>
            </a:r>
            <a:r>
              <a:rPr kumimoji="0" lang="en-US" sz="1200" b="1" i="0" u="none" strike="noStrike" cap="none" normalizeH="0" baseline="0" dirty="0" err="1" smtClean="0">
                <a:ln>
                  <a:noFill/>
                </a:ln>
                <a:latin typeface="Consolas" pitchFamily="49" charset="0"/>
                <a:cs typeface="Consolas" pitchFamily="49" charset="0"/>
              </a:rPr>
              <a:t>e.RowIndex</a:t>
            </a:r>
            <a:r>
              <a:rPr kumimoji="0" lang="en-US" sz="1200" b="1" i="0" u="none" strike="noStrike" cap="none" normalizeH="0" baseline="0" dirty="0" smtClean="0">
                <a:ln>
                  <a:noFill/>
                </a:ln>
                <a:latin typeface="Consolas" pitchFamily="49" charset="0"/>
                <a:cs typeface="Consolas" pitchFamily="49" charset="0"/>
              </a:rPr>
              <a:t>;</a:t>
            </a:r>
            <a:br>
              <a:rPr kumimoji="0" lang="en-US" sz="1200" b="1" i="0" u="none" strike="noStrike" cap="none" normalizeH="0" baseline="0" dirty="0" smtClean="0">
                <a:ln>
                  <a:noFill/>
                </a:ln>
                <a:latin typeface="Consolas" pitchFamily="49" charset="0"/>
                <a:cs typeface="Consolas" pitchFamily="49" charset="0"/>
              </a:rPr>
            </a:br>
            <a:r>
              <a:rPr kumimoji="0" lang="en-US" sz="1200" b="1" i="0" u="none" strike="noStrike" cap="none" normalizeH="0" baseline="0" dirty="0" smtClean="0">
                <a:ln>
                  <a:noFill/>
                </a:ln>
                <a:latin typeface="Consolas" pitchFamily="49" charset="0"/>
                <a:cs typeface="Consolas" pitchFamily="49" charset="0"/>
              </a:rPr>
              <a:t>    }</a:t>
            </a:r>
          </a:p>
          <a:p>
            <a:pPr lvl="0" defTabSz="914400" fontAlgn="base">
              <a:spcBef>
                <a:spcPct val="0"/>
              </a:spcBef>
              <a:spcAft>
                <a:spcPct val="0"/>
              </a:spcAft>
            </a:pPr>
            <a:r>
              <a:rPr kumimoji="0" lang="en-US" sz="1200" b="1" i="0" u="none" strike="noStrike" cap="none" normalizeH="0" baseline="0" dirty="0" smtClean="0">
                <a:ln>
                  <a:noFill/>
                </a:ln>
                <a:latin typeface="Consolas" pitchFamily="49" charset="0"/>
                <a:cs typeface="Consolas" pitchFamily="49" charset="0"/>
              </a:rPr>
              <a:t/>
            </a:r>
            <a:br>
              <a:rPr kumimoji="0" lang="en-US" sz="1200" b="1" i="0" u="none" strike="noStrike" cap="none" normalizeH="0" baseline="0" dirty="0" smtClean="0">
                <a:ln>
                  <a:noFill/>
                </a:ln>
                <a:latin typeface="Consolas" pitchFamily="49" charset="0"/>
                <a:cs typeface="Consolas" pitchFamily="49" charset="0"/>
              </a:rPr>
            </a:br>
            <a:r>
              <a:rPr kumimoji="0" lang="en-US" sz="1200" b="1" i="0" u="none" strike="noStrike" cap="none" normalizeH="0" baseline="0" dirty="0" smtClean="0">
                <a:ln>
                  <a:noFill/>
                </a:ln>
                <a:latin typeface="Consolas" pitchFamily="49" charset="0"/>
                <a:cs typeface="Consolas" pitchFamily="49" charset="0"/>
              </a:rPr>
              <a:t>    private void button1_Click(object sender, </a:t>
            </a:r>
            <a:r>
              <a:rPr kumimoji="0" lang="en-US" sz="1200" b="1" i="0" u="none" strike="noStrike" cap="none" normalizeH="0" baseline="0" dirty="0" err="1" smtClean="0">
                <a:ln>
                  <a:noFill/>
                </a:ln>
                <a:latin typeface="Consolas" pitchFamily="49" charset="0"/>
                <a:cs typeface="Consolas" pitchFamily="49" charset="0"/>
              </a:rPr>
              <a:t>EventArgs</a:t>
            </a:r>
            <a:r>
              <a:rPr kumimoji="0" lang="en-US" sz="1200" b="1" i="0" u="none" strike="noStrike" cap="none" normalizeH="0" baseline="0" dirty="0" smtClean="0">
                <a:ln>
                  <a:noFill/>
                </a:ln>
                <a:latin typeface="Consolas" pitchFamily="49" charset="0"/>
                <a:cs typeface="Consolas" pitchFamily="49" charset="0"/>
              </a:rPr>
              <a:t> e)</a:t>
            </a:r>
            <a:br>
              <a:rPr kumimoji="0" lang="en-US" sz="1200" b="1" i="0" u="none" strike="noStrike" cap="none" normalizeH="0" baseline="0" dirty="0" smtClean="0">
                <a:ln>
                  <a:noFill/>
                </a:ln>
                <a:latin typeface="Consolas" pitchFamily="49" charset="0"/>
                <a:cs typeface="Consolas" pitchFamily="49" charset="0"/>
              </a:rPr>
            </a:br>
            <a:r>
              <a:rPr kumimoji="0" lang="en-US" sz="1200" b="1" i="0" u="none" strike="noStrike" cap="none" normalizeH="0" baseline="0" dirty="0" smtClean="0">
                <a:ln>
                  <a:noFill/>
                </a:ln>
                <a:latin typeface="Consolas" pitchFamily="49" charset="0"/>
                <a:cs typeface="Consolas" pitchFamily="49" charset="0"/>
              </a:rPr>
              <a:t>    {</a:t>
            </a:r>
            <a:br>
              <a:rPr kumimoji="0" lang="en-US" sz="1200" b="1" i="0" u="none" strike="noStrike" cap="none" normalizeH="0" baseline="0" dirty="0" smtClean="0">
                <a:ln>
                  <a:noFill/>
                </a:ln>
                <a:latin typeface="Consolas" pitchFamily="49" charset="0"/>
                <a:cs typeface="Consolas" pitchFamily="49" charset="0"/>
              </a:rPr>
            </a:br>
            <a:r>
              <a:rPr kumimoji="0" lang="en-US" sz="1200" b="1" i="0" u="none" strike="noStrike" cap="none" normalizeH="0" baseline="0" dirty="0" smtClean="0">
                <a:ln>
                  <a:noFill/>
                </a:ln>
                <a:latin typeface="Consolas" pitchFamily="49" charset="0"/>
                <a:cs typeface="Consolas" pitchFamily="49" charset="0"/>
              </a:rPr>
              <a:t>      //Create instance of second form</a:t>
            </a:r>
            <a:br>
              <a:rPr kumimoji="0" lang="en-US" sz="1200" b="1" i="0" u="none" strike="noStrike" cap="none" normalizeH="0" baseline="0" dirty="0" smtClean="0">
                <a:ln>
                  <a:noFill/>
                </a:ln>
                <a:latin typeface="Consolas" pitchFamily="49" charset="0"/>
                <a:cs typeface="Consolas" pitchFamily="49" charset="0"/>
              </a:rPr>
            </a:br>
            <a:r>
              <a:rPr kumimoji="0" lang="en-US" sz="1200" b="1" i="0" u="none" strike="noStrike" cap="none" normalizeH="0" baseline="0" dirty="0" smtClean="0">
                <a:ln>
                  <a:noFill/>
                </a:ln>
                <a:latin typeface="Consolas" pitchFamily="49" charset="0"/>
                <a:cs typeface="Consolas" pitchFamily="49" charset="0"/>
              </a:rPr>
              <a:t>      Form2 </a:t>
            </a:r>
            <a:r>
              <a:rPr kumimoji="0" lang="en-US" sz="1200" b="1" i="0" u="none" strike="noStrike" cap="none" normalizeH="0" baseline="0" dirty="0" err="1" smtClean="0">
                <a:ln>
                  <a:noFill/>
                </a:ln>
                <a:latin typeface="Consolas" pitchFamily="49" charset="0"/>
                <a:cs typeface="Consolas" pitchFamily="49" charset="0"/>
              </a:rPr>
              <a:t>obj</a:t>
            </a:r>
            <a:r>
              <a:rPr kumimoji="0" lang="en-US" sz="1200" b="1" i="0" u="none" strike="noStrike" cap="none" normalizeH="0" baseline="0" dirty="0" smtClean="0">
                <a:ln>
                  <a:noFill/>
                </a:ln>
                <a:latin typeface="Consolas" pitchFamily="49" charset="0"/>
                <a:cs typeface="Consolas" pitchFamily="49" charset="0"/>
              </a:rPr>
              <a:t> = new Form2();</a:t>
            </a:r>
            <a:br>
              <a:rPr kumimoji="0" lang="en-US" sz="1200" b="1" i="0" u="none" strike="noStrike" cap="none" normalizeH="0" baseline="0" dirty="0" smtClean="0">
                <a:ln>
                  <a:noFill/>
                </a:ln>
                <a:latin typeface="Consolas" pitchFamily="49" charset="0"/>
                <a:cs typeface="Consolas" pitchFamily="49" charset="0"/>
              </a:rPr>
            </a:br>
            <a:r>
              <a:rPr kumimoji="0" lang="en-US" sz="1200" b="1" i="0" u="none" strike="noStrike" cap="none" normalizeH="0" baseline="0" dirty="0" smtClean="0">
                <a:ln>
                  <a:noFill/>
                </a:ln>
                <a:latin typeface="Consolas" pitchFamily="49" charset="0"/>
                <a:cs typeface="Consolas" pitchFamily="49" charset="0"/>
              </a:rPr>
              <a:t>      //Assign Employee No from grid view to second form textbox</a:t>
            </a:r>
            <a:br>
              <a:rPr kumimoji="0" lang="en-US" sz="1200" b="1" i="0" u="none" strike="noStrike" cap="none" normalizeH="0" baseline="0" dirty="0" smtClean="0">
                <a:ln>
                  <a:noFill/>
                </a:ln>
                <a:latin typeface="Consolas" pitchFamily="49" charset="0"/>
                <a:cs typeface="Consolas" pitchFamily="49" charset="0"/>
              </a:rPr>
            </a:br>
            <a:r>
              <a:rPr kumimoji="0" lang="en-US" sz="1200" b="1" i="0" u="none" strike="noStrike" cap="none" normalizeH="0" baseline="0" dirty="0" smtClean="0">
                <a:ln>
                  <a:noFill/>
                </a:ln>
                <a:latin typeface="Consolas" pitchFamily="49" charset="0"/>
                <a:cs typeface="Consolas" pitchFamily="49" charset="0"/>
              </a:rPr>
              <a:t>      </a:t>
            </a:r>
            <a:r>
              <a:rPr kumimoji="0" lang="en-US" sz="1200" b="1" i="0" u="none" strike="noStrike" cap="none" normalizeH="0" baseline="0" dirty="0" err="1" smtClean="0">
                <a:ln>
                  <a:noFill/>
                </a:ln>
                <a:latin typeface="Consolas" pitchFamily="49" charset="0"/>
                <a:cs typeface="Consolas" pitchFamily="49" charset="0"/>
              </a:rPr>
              <a:t>obj.Controls</a:t>
            </a:r>
            <a:r>
              <a:rPr kumimoji="0" lang="en-US" sz="1200" b="1" i="0" u="none" strike="noStrike" cap="none" normalizeH="0" baseline="0" dirty="0" smtClean="0">
                <a:ln>
                  <a:noFill/>
                </a:ln>
                <a:latin typeface="Consolas" pitchFamily="49" charset="0"/>
                <a:cs typeface="Consolas" pitchFamily="49" charset="0"/>
              </a:rPr>
              <a:t>["TextBox1"].Text = dataGridView1.Rows[</a:t>
            </a:r>
            <a:r>
              <a:rPr kumimoji="0" lang="en-US" sz="1200" b="1" i="0" u="none" strike="noStrike" cap="none" normalizeH="0" baseline="0" dirty="0" err="1" smtClean="0">
                <a:ln>
                  <a:noFill/>
                </a:ln>
                <a:latin typeface="Consolas" pitchFamily="49" charset="0"/>
                <a:cs typeface="Consolas" pitchFamily="49" charset="0"/>
              </a:rPr>
              <a:t>selrow</a:t>
            </a:r>
            <a:r>
              <a:rPr kumimoji="0" lang="en-US" sz="1200" b="1" i="0" u="none" strike="noStrike" cap="none" normalizeH="0" baseline="0" dirty="0" smtClean="0">
                <a:ln>
                  <a:noFill/>
                </a:ln>
                <a:latin typeface="Consolas" pitchFamily="49" charset="0"/>
                <a:cs typeface="Consolas" pitchFamily="49" charset="0"/>
              </a:rPr>
              <a:t>].Cells[0].</a:t>
            </a:r>
            <a:r>
              <a:rPr kumimoji="0" lang="en-US" sz="1200" b="1" i="0" u="none" strike="noStrike" cap="none" normalizeH="0" baseline="0" dirty="0" err="1" smtClean="0">
                <a:ln>
                  <a:noFill/>
                </a:ln>
                <a:latin typeface="Consolas" pitchFamily="49" charset="0"/>
                <a:cs typeface="Consolas" pitchFamily="49" charset="0"/>
              </a:rPr>
              <a:t>Value.ToString</a:t>
            </a:r>
            <a:r>
              <a:rPr kumimoji="0" lang="en-US" sz="1200" b="1" i="0" u="none" strike="noStrike" cap="none" normalizeH="0" baseline="0" dirty="0" smtClean="0">
                <a:ln>
                  <a:noFill/>
                </a:ln>
                <a:latin typeface="Consolas" pitchFamily="49" charset="0"/>
                <a:cs typeface="Consolas" pitchFamily="49" charset="0"/>
              </a:rPr>
              <a:t>();</a:t>
            </a:r>
            <a:br>
              <a:rPr kumimoji="0" lang="en-US" sz="1200" b="1" i="0" u="none" strike="noStrike" cap="none" normalizeH="0" baseline="0" dirty="0" smtClean="0">
                <a:ln>
                  <a:noFill/>
                </a:ln>
                <a:latin typeface="Consolas" pitchFamily="49" charset="0"/>
                <a:cs typeface="Consolas" pitchFamily="49" charset="0"/>
              </a:rPr>
            </a:br>
            <a:r>
              <a:rPr kumimoji="0" lang="en-US" sz="1200" b="1" i="0" u="none" strike="noStrike" cap="none" normalizeH="0" baseline="0" dirty="0" smtClean="0">
                <a:ln>
                  <a:noFill/>
                </a:ln>
                <a:latin typeface="Consolas" pitchFamily="49" charset="0"/>
                <a:cs typeface="Consolas" pitchFamily="49" charset="0"/>
              </a:rPr>
              <a:t/>
            </a:r>
            <a:br>
              <a:rPr kumimoji="0" lang="en-US" sz="1200" b="1" i="0" u="none" strike="noStrike" cap="none" normalizeH="0" baseline="0" dirty="0" smtClean="0">
                <a:ln>
                  <a:noFill/>
                </a:ln>
                <a:latin typeface="Consolas" pitchFamily="49" charset="0"/>
                <a:cs typeface="Consolas" pitchFamily="49" charset="0"/>
              </a:rPr>
            </a:br>
            <a:r>
              <a:rPr kumimoji="0" lang="en-US" sz="1200" b="1" i="0" u="none" strike="noStrike" cap="none" normalizeH="0" baseline="0" dirty="0" smtClean="0">
                <a:ln>
                  <a:noFill/>
                </a:ln>
                <a:latin typeface="Consolas" pitchFamily="49" charset="0"/>
                <a:cs typeface="Consolas" pitchFamily="49" charset="0"/>
              </a:rPr>
              <a:t>      //Assign Employee Name from grid view to second form textbox</a:t>
            </a:r>
            <a:br>
              <a:rPr kumimoji="0" lang="en-US" sz="1200" b="1" i="0" u="none" strike="noStrike" cap="none" normalizeH="0" baseline="0" dirty="0" smtClean="0">
                <a:ln>
                  <a:noFill/>
                </a:ln>
                <a:latin typeface="Consolas" pitchFamily="49" charset="0"/>
                <a:cs typeface="Consolas" pitchFamily="49" charset="0"/>
              </a:rPr>
            </a:br>
            <a:r>
              <a:rPr kumimoji="0" lang="en-US" sz="1200" b="1" i="0" u="none" strike="noStrike" cap="none" normalizeH="0" baseline="0" dirty="0" smtClean="0">
                <a:ln>
                  <a:noFill/>
                </a:ln>
                <a:latin typeface="Consolas" pitchFamily="49" charset="0"/>
                <a:cs typeface="Consolas" pitchFamily="49" charset="0"/>
              </a:rPr>
              <a:t>      </a:t>
            </a:r>
            <a:r>
              <a:rPr kumimoji="0" lang="en-US" sz="1200" b="1" i="0" u="none" strike="noStrike" cap="none" normalizeH="0" baseline="0" dirty="0" err="1" smtClean="0">
                <a:ln>
                  <a:noFill/>
                </a:ln>
                <a:latin typeface="Consolas" pitchFamily="49" charset="0"/>
                <a:cs typeface="Consolas" pitchFamily="49" charset="0"/>
              </a:rPr>
              <a:t>obj.Controls</a:t>
            </a:r>
            <a:r>
              <a:rPr kumimoji="0" lang="en-US" sz="1200" b="1" i="0" u="none" strike="noStrike" cap="none" normalizeH="0" baseline="0" dirty="0" smtClean="0">
                <a:ln>
                  <a:noFill/>
                </a:ln>
                <a:latin typeface="Consolas" pitchFamily="49" charset="0"/>
                <a:cs typeface="Consolas" pitchFamily="49" charset="0"/>
              </a:rPr>
              <a:t>["TextBox2"].Text = dataGridView1.Rows[</a:t>
            </a:r>
            <a:r>
              <a:rPr kumimoji="0" lang="en-US" sz="1200" b="1" i="0" u="none" strike="noStrike" cap="none" normalizeH="0" baseline="0" dirty="0" err="1" smtClean="0">
                <a:ln>
                  <a:noFill/>
                </a:ln>
                <a:latin typeface="Consolas" pitchFamily="49" charset="0"/>
                <a:cs typeface="Consolas" pitchFamily="49" charset="0"/>
              </a:rPr>
              <a:t>selrow</a:t>
            </a:r>
            <a:r>
              <a:rPr kumimoji="0" lang="en-US" sz="1200" b="1" i="0" u="none" strike="noStrike" cap="none" normalizeH="0" baseline="0" dirty="0" smtClean="0">
                <a:ln>
                  <a:noFill/>
                </a:ln>
                <a:latin typeface="Consolas" pitchFamily="49" charset="0"/>
                <a:cs typeface="Consolas" pitchFamily="49" charset="0"/>
              </a:rPr>
              <a:t>].Cells[1].</a:t>
            </a:r>
            <a:r>
              <a:rPr kumimoji="0" lang="en-US" sz="1200" b="1" i="0" u="none" strike="noStrike" cap="none" normalizeH="0" baseline="0" dirty="0" err="1" smtClean="0">
                <a:ln>
                  <a:noFill/>
                </a:ln>
                <a:latin typeface="Consolas" pitchFamily="49" charset="0"/>
                <a:cs typeface="Consolas" pitchFamily="49" charset="0"/>
              </a:rPr>
              <a:t>Value.ToString</a:t>
            </a:r>
            <a:r>
              <a:rPr kumimoji="0" lang="en-US" sz="1200" b="1" i="0" u="none" strike="noStrike" cap="none" normalizeH="0" baseline="0" dirty="0" smtClean="0">
                <a:ln>
                  <a:noFill/>
                </a:ln>
                <a:latin typeface="Consolas" pitchFamily="49" charset="0"/>
                <a:cs typeface="Consolas" pitchFamily="49" charset="0"/>
              </a:rPr>
              <a:t>();</a:t>
            </a:r>
            <a:br>
              <a:rPr kumimoji="0" lang="en-US" sz="1200" b="1" i="0" u="none" strike="noStrike" cap="none" normalizeH="0" baseline="0" dirty="0" smtClean="0">
                <a:ln>
                  <a:noFill/>
                </a:ln>
                <a:latin typeface="Consolas" pitchFamily="49" charset="0"/>
                <a:cs typeface="Consolas" pitchFamily="49" charset="0"/>
              </a:rPr>
            </a:br>
            <a:r>
              <a:rPr kumimoji="0" lang="en-US" sz="1200" b="1" i="0" u="none" strike="noStrike" cap="none" normalizeH="0" baseline="0" dirty="0" smtClean="0">
                <a:ln>
                  <a:noFill/>
                </a:ln>
                <a:latin typeface="Consolas" pitchFamily="49" charset="0"/>
                <a:cs typeface="Consolas" pitchFamily="49" charset="0"/>
              </a:rPr>
              <a:t/>
            </a:r>
            <a:br>
              <a:rPr kumimoji="0" lang="en-US" sz="1200" b="1" i="0" u="none" strike="noStrike" cap="none" normalizeH="0" baseline="0" dirty="0" smtClean="0">
                <a:ln>
                  <a:noFill/>
                </a:ln>
                <a:latin typeface="Consolas" pitchFamily="49" charset="0"/>
                <a:cs typeface="Consolas" pitchFamily="49" charset="0"/>
              </a:rPr>
            </a:br>
            <a:r>
              <a:rPr kumimoji="0" lang="en-US" sz="1200" b="1" i="0" u="none" strike="noStrike" cap="none" normalizeH="0" baseline="0" dirty="0" smtClean="0">
                <a:ln>
                  <a:noFill/>
                </a:ln>
                <a:latin typeface="Consolas" pitchFamily="49" charset="0"/>
                <a:cs typeface="Consolas" pitchFamily="49" charset="0"/>
              </a:rPr>
              <a:t>      //Assign Employee Salary from grid view to second form textbox</a:t>
            </a:r>
            <a:br>
              <a:rPr kumimoji="0" lang="en-US" sz="1200" b="1" i="0" u="none" strike="noStrike" cap="none" normalizeH="0" baseline="0" dirty="0" smtClean="0">
                <a:ln>
                  <a:noFill/>
                </a:ln>
                <a:latin typeface="Consolas" pitchFamily="49" charset="0"/>
                <a:cs typeface="Consolas" pitchFamily="49" charset="0"/>
              </a:rPr>
            </a:br>
            <a:r>
              <a:rPr kumimoji="0" lang="en-US" sz="1200" b="1" i="0" u="none" strike="noStrike" cap="none" normalizeH="0" baseline="0" dirty="0" smtClean="0">
                <a:ln>
                  <a:noFill/>
                </a:ln>
                <a:latin typeface="Consolas" pitchFamily="49" charset="0"/>
                <a:cs typeface="Consolas" pitchFamily="49" charset="0"/>
              </a:rPr>
              <a:t>      </a:t>
            </a:r>
            <a:r>
              <a:rPr kumimoji="0" lang="en-US" sz="1200" b="1" i="0" u="none" strike="noStrike" cap="none" normalizeH="0" baseline="0" dirty="0" err="1" smtClean="0">
                <a:ln>
                  <a:noFill/>
                </a:ln>
                <a:latin typeface="Consolas" pitchFamily="49" charset="0"/>
                <a:cs typeface="Consolas" pitchFamily="49" charset="0"/>
              </a:rPr>
              <a:t>obj.Controls</a:t>
            </a:r>
            <a:r>
              <a:rPr kumimoji="0" lang="en-US" sz="1200" b="1" i="0" u="none" strike="noStrike" cap="none" normalizeH="0" baseline="0" dirty="0" smtClean="0">
                <a:ln>
                  <a:noFill/>
                </a:ln>
                <a:latin typeface="Consolas" pitchFamily="49" charset="0"/>
                <a:cs typeface="Consolas" pitchFamily="49" charset="0"/>
              </a:rPr>
              <a:t>["TextBox3"].Text = dataGridView1.Rows[</a:t>
            </a:r>
            <a:r>
              <a:rPr kumimoji="0" lang="en-US" sz="1200" b="1" i="0" u="none" strike="noStrike" cap="none" normalizeH="0" baseline="0" dirty="0" err="1" smtClean="0">
                <a:ln>
                  <a:noFill/>
                </a:ln>
                <a:latin typeface="Consolas" pitchFamily="49" charset="0"/>
                <a:cs typeface="Consolas" pitchFamily="49" charset="0"/>
              </a:rPr>
              <a:t>selrow</a:t>
            </a:r>
            <a:r>
              <a:rPr kumimoji="0" lang="en-US" sz="1200" b="1" i="0" u="none" strike="noStrike" cap="none" normalizeH="0" baseline="0" dirty="0" smtClean="0">
                <a:ln>
                  <a:noFill/>
                </a:ln>
                <a:latin typeface="Consolas" pitchFamily="49" charset="0"/>
                <a:cs typeface="Consolas" pitchFamily="49" charset="0"/>
              </a:rPr>
              <a:t>].Cells[2].</a:t>
            </a:r>
            <a:r>
              <a:rPr kumimoji="0" lang="en-US" sz="1200" b="1" i="0" u="none" strike="noStrike" cap="none" normalizeH="0" baseline="0" dirty="0" err="1" smtClean="0">
                <a:ln>
                  <a:noFill/>
                </a:ln>
                <a:latin typeface="Consolas" pitchFamily="49" charset="0"/>
                <a:cs typeface="Consolas" pitchFamily="49" charset="0"/>
              </a:rPr>
              <a:t>Value.ToString</a:t>
            </a:r>
            <a:r>
              <a:rPr kumimoji="0" lang="en-US" sz="1200" b="1" i="0" u="none" strike="noStrike" cap="none" normalizeH="0" baseline="0" dirty="0" smtClean="0">
                <a:ln>
                  <a:noFill/>
                </a:ln>
                <a:latin typeface="Consolas" pitchFamily="49" charset="0"/>
                <a:cs typeface="Consolas" pitchFamily="49" charset="0"/>
              </a:rPr>
              <a:t>();</a:t>
            </a:r>
            <a:br>
              <a:rPr kumimoji="0" lang="en-US" sz="1200" b="1" i="0" u="none" strike="noStrike" cap="none" normalizeH="0" baseline="0" dirty="0" smtClean="0">
                <a:ln>
                  <a:noFill/>
                </a:ln>
                <a:latin typeface="Consolas" pitchFamily="49" charset="0"/>
                <a:cs typeface="Consolas" pitchFamily="49" charset="0"/>
              </a:rPr>
            </a:br>
            <a:r>
              <a:rPr kumimoji="0" lang="en-US" sz="1200" b="1" i="0" u="none" strike="noStrike" cap="none" normalizeH="0" baseline="0" dirty="0" smtClean="0">
                <a:ln>
                  <a:noFill/>
                </a:ln>
                <a:latin typeface="Consolas" pitchFamily="49" charset="0"/>
                <a:cs typeface="Consolas" pitchFamily="49" charset="0"/>
              </a:rPr>
              <a:t/>
            </a:r>
            <a:br>
              <a:rPr kumimoji="0" lang="en-US" sz="1200" b="1" i="0" u="none" strike="noStrike" cap="none" normalizeH="0" baseline="0" dirty="0" smtClean="0">
                <a:ln>
                  <a:noFill/>
                </a:ln>
                <a:latin typeface="Consolas" pitchFamily="49" charset="0"/>
                <a:cs typeface="Consolas" pitchFamily="49" charset="0"/>
              </a:rPr>
            </a:br>
            <a:r>
              <a:rPr kumimoji="0" lang="en-US" sz="1200" b="1" i="0" u="none" strike="noStrike" cap="none" normalizeH="0" baseline="0" dirty="0" smtClean="0">
                <a:ln>
                  <a:noFill/>
                </a:ln>
                <a:latin typeface="Consolas" pitchFamily="49" charset="0"/>
                <a:cs typeface="Consolas" pitchFamily="49" charset="0"/>
              </a:rPr>
              <a:t>      //Open Details form</a:t>
            </a:r>
            <a:br>
              <a:rPr kumimoji="0" lang="en-US" sz="1200" b="1" i="0" u="none" strike="noStrike" cap="none" normalizeH="0" baseline="0" dirty="0" smtClean="0">
                <a:ln>
                  <a:noFill/>
                </a:ln>
                <a:latin typeface="Consolas" pitchFamily="49" charset="0"/>
                <a:cs typeface="Consolas" pitchFamily="49" charset="0"/>
              </a:rPr>
            </a:br>
            <a:r>
              <a:rPr kumimoji="0" lang="en-US" sz="1200" b="1" i="0" u="none" strike="noStrike" cap="none" normalizeH="0" baseline="0" dirty="0" smtClean="0">
                <a:ln>
                  <a:noFill/>
                </a:ln>
                <a:latin typeface="Consolas" pitchFamily="49" charset="0"/>
                <a:cs typeface="Consolas" pitchFamily="49" charset="0"/>
              </a:rPr>
              <a:t>      </a:t>
            </a:r>
            <a:r>
              <a:rPr kumimoji="0" lang="en-US" sz="1200" b="1" i="0" u="none" strike="noStrike" cap="none" normalizeH="0" baseline="0" dirty="0" err="1" smtClean="0">
                <a:ln>
                  <a:noFill/>
                </a:ln>
                <a:latin typeface="Consolas" pitchFamily="49" charset="0"/>
                <a:cs typeface="Consolas" pitchFamily="49" charset="0"/>
              </a:rPr>
              <a:t>obj.ShowDialog</a:t>
            </a:r>
            <a:r>
              <a:rPr kumimoji="0" lang="en-US" sz="1200" b="1" i="0" u="none" strike="noStrike" cap="none" normalizeH="0" baseline="0" dirty="0" smtClean="0">
                <a:ln>
                  <a:noFill/>
                </a:ln>
                <a:latin typeface="Consolas" pitchFamily="49" charset="0"/>
                <a:cs typeface="Consolas" pitchFamily="49" charset="0"/>
              </a:rPr>
              <a:t>();</a:t>
            </a:r>
            <a:br>
              <a:rPr kumimoji="0" lang="en-US" sz="1200" b="1" i="0" u="none" strike="noStrike" cap="none" normalizeH="0" baseline="0" dirty="0" smtClean="0">
                <a:ln>
                  <a:noFill/>
                </a:ln>
                <a:latin typeface="Consolas" pitchFamily="49" charset="0"/>
                <a:cs typeface="Consolas" pitchFamily="49" charset="0"/>
              </a:rPr>
            </a:br>
            <a:r>
              <a:rPr kumimoji="0" lang="en-US" sz="1200" b="1" i="0" u="none" strike="noStrike" cap="none" normalizeH="0" baseline="0" dirty="0" smtClean="0">
                <a:ln>
                  <a:noFill/>
                </a:ln>
                <a:latin typeface="Consolas" pitchFamily="49" charset="0"/>
                <a:cs typeface="Consolas" pitchFamily="49" charset="0"/>
              </a:rPr>
              <a:t/>
            </a:r>
            <a:br>
              <a:rPr kumimoji="0" lang="en-US" sz="1200" b="1" i="0" u="none" strike="noStrike" cap="none" normalizeH="0" baseline="0" dirty="0" smtClean="0">
                <a:ln>
                  <a:noFill/>
                </a:ln>
                <a:latin typeface="Consolas" pitchFamily="49" charset="0"/>
                <a:cs typeface="Consolas" pitchFamily="49" charset="0"/>
              </a:rPr>
            </a:br>
            <a:r>
              <a:rPr kumimoji="0" lang="en-US" sz="1200" b="1" i="0" u="none" strike="noStrike" cap="none" normalizeH="0" baseline="0" dirty="0" smtClean="0">
                <a:ln>
                  <a:noFill/>
                </a:ln>
                <a:latin typeface="Consolas" pitchFamily="49" charset="0"/>
                <a:cs typeface="Consolas" pitchFamily="49" charset="0"/>
              </a:rPr>
              <a:t>    } </a:t>
            </a:r>
            <a:br>
              <a:rPr kumimoji="0" lang="en-US" sz="1200" b="1" i="0" u="none" strike="noStrike" cap="none" normalizeH="0" baseline="0" dirty="0" smtClean="0">
                <a:ln>
                  <a:noFill/>
                </a:ln>
                <a:latin typeface="Consolas" pitchFamily="49" charset="0"/>
                <a:cs typeface="Consolas" pitchFamily="49" charset="0"/>
              </a:rPr>
            </a:br>
            <a:r>
              <a:rPr kumimoji="0" lang="en-US" sz="1200" b="1" i="0" u="none" strike="noStrike" cap="none" normalizeH="0" baseline="0" dirty="0" smtClean="0">
                <a:ln>
                  <a:noFill/>
                </a:ln>
                <a:latin typeface="Consolas" pitchFamily="49" charset="0"/>
                <a:cs typeface="Consolas" pitchFamily="49" charset="0"/>
              </a:rPr>
              <a:t>  }</a:t>
            </a:r>
            <a:br>
              <a:rPr kumimoji="0" lang="en-US" sz="1200" b="1" i="0" u="none" strike="noStrike" cap="none" normalizeH="0" baseline="0" dirty="0" smtClean="0">
                <a:ln>
                  <a:noFill/>
                </a:ln>
                <a:latin typeface="Consolas" pitchFamily="49" charset="0"/>
                <a:cs typeface="Consolas" pitchFamily="49" charset="0"/>
              </a:rPr>
            </a:br>
            <a:r>
              <a:rPr kumimoji="0" lang="en-US" sz="1200" b="1" i="0" u="none" strike="noStrike" cap="none" normalizeH="0" baseline="0" dirty="0" smtClean="0">
                <a:ln>
                  <a:noFill/>
                </a:ln>
                <a:latin typeface="Consolas" pitchFamily="49" charset="0"/>
                <a:cs typeface="Consolas" pitchFamily="49" charset="0"/>
              </a:rPr>
              <a:t>} </a:t>
            </a:r>
          </a:p>
        </p:txBody>
      </p:sp>
    </p:spTree>
    <p:extLst>
      <p:ext uri="{BB962C8B-B14F-4D97-AF65-F5344CB8AC3E}">
        <p14:creationId xmlns:p14="http://schemas.microsoft.com/office/powerpoint/2010/main" val="2870234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MVVM</a:t>
            </a:r>
            <a:endParaRPr lang="en-US" dirty="0"/>
          </a:p>
        </p:txBody>
      </p:sp>
      <p:pic>
        <p:nvPicPr>
          <p:cNvPr id="28674" name="Picture 2" descr="Gg405484.333D7F906287FB8887D43C85A4A8FC08(en-us,PandP.40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0" y="2590800"/>
            <a:ext cx="5715000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4114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Ff921153.13911B4AB4414472C64CDB0851C8E112(en-us,PandP.40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086" y="680904"/>
            <a:ext cx="7295828" cy="5496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Curved Connector 2"/>
          <p:cNvCxnSpPr/>
          <p:nvPr/>
        </p:nvCxnSpPr>
        <p:spPr>
          <a:xfrm rot="16200000" flipH="1">
            <a:off x="3183312" y="465747"/>
            <a:ext cx="2179174" cy="2153539"/>
          </a:xfrm>
          <a:prstGeom prst="curvedConnector3">
            <a:avLst>
              <a:gd name="adj1" fmla="val 50000"/>
            </a:avLst>
          </a:prstGeom>
          <a:ln w="3810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6" name="Curved Connector 5"/>
          <p:cNvCxnSpPr/>
          <p:nvPr/>
        </p:nvCxnSpPr>
        <p:spPr>
          <a:xfrm rot="16200000" flipV="1">
            <a:off x="6845181" y="5759865"/>
            <a:ext cx="734940" cy="564023"/>
          </a:xfrm>
          <a:prstGeom prst="curvedConnector3">
            <a:avLst>
              <a:gd name="adj1" fmla="val 39535"/>
            </a:avLst>
          </a:prstGeom>
          <a:ln w="3810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662249" y="83597"/>
            <a:ext cx="3687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When I click a row of a specific type…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672420" y="6409347"/>
            <a:ext cx="3080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 want to add an element here.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2107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8744" y="1206080"/>
            <a:ext cx="8306512" cy="50475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>
                <a:latin typeface="Consolas" pitchFamily="49" charset="0"/>
                <a:cs typeface="Consolas" pitchFamily="49" charset="0"/>
              </a:rPr>
              <a:t>private </a:t>
            </a:r>
            <a:r>
              <a:rPr lang="en-US" sz="1400" b="1" dirty="0">
                <a:latin typeface="Consolas" pitchFamily="49" charset="0"/>
                <a:cs typeface="Consolas" pitchFamily="49" charset="0"/>
              </a:rPr>
              <a:t>void </a:t>
            </a:r>
            <a:r>
              <a:rPr lang="en-US" sz="1400" b="1" dirty="0" smtClean="0">
                <a:latin typeface="Consolas" pitchFamily="49" charset="0"/>
                <a:cs typeface="Consolas" pitchFamily="49" charset="0"/>
              </a:rPr>
              <a:t>Grid1_ItemSelected(object </a:t>
            </a:r>
            <a:r>
              <a:rPr lang="en-US" sz="1400" b="1" dirty="0">
                <a:latin typeface="Consolas" pitchFamily="49" charset="0"/>
                <a:cs typeface="Consolas" pitchFamily="49" charset="0"/>
              </a:rPr>
              <a:t>sender, </a:t>
            </a:r>
            <a:r>
              <a:rPr lang="en-US" sz="1400" b="1" dirty="0" err="1">
                <a:latin typeface="Consolas" pitchFamily="49" charset="0"/>
                <a:cs typeface="Consolas" pitchFamily="49" charset="0"/>
              </a:rPr>
              <a:t>EventArgs</a:t>
            </a:r>
            <a:r>
              <a:rPr lang="en-US" sz="1400" b="1" dirty="0">
                <a:latin typeface="Consolas" pitchFamily="49" charset="0"/>
                <a:cs typeface="Consolas" pitchFamily="49" charset="0"/>
              </a:rPr>
              <a:t> e</a:t>
            </a:r>
            <a:r>
              <a:rPr lang="en-US" sz="1400" b="1" dirty="0" smtClean="0">
                <a:latin typeface="Consolas" pitchFamily="49" charset="0"/>
                <a:cs typeface="Consolas" pitchFamily="49" charset="0"/>
              </a:rPr>
              <a:t>)</a:t>
            </a:r>
          </a:p>
          <a:p>
            <a:r>
              <a:rPr lang="en-US" sz="1400" b="1" dirty="0" smtClean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en-US" sz="1400" b="1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400" b="1" dirty="0" smtClean="0">
                <a:latin typeface="Consolas" pitchFamily="49" charset="0"/>
                <a:cs typeface="Consolas" pitchFamily="49" charset="0"/>
              </a:rPr>
              <a:t>   </a:t>
            </a:r>
            <a:r>
              <a:rPr lang="en-US" sz="1400" b="1" dirty="0" err="1" smtClean="0">
                <a:latin typeface="Consolas" pitchFamily="49" charset="0"/>
                <a:cs typeface="Consolas" pitchFamily="49" charset="0"/>
              </a:rPr>
              <a:t>RightPanelStackPanel.Children.Clear</a:t>
            </a:r>
            <a:r>
              <a:rPr lang="en-US" sz="1400" b="1" dirty="0" smtClean="0">
                <a:latin typeface="Consolas" pitchFamily="49" charset="0"/>
                <a:cs typeface="Consolas" pitchFamily="49" charset="0"/>
              </a:rPr>
              <a:t>();</a:t>
            </a:r>
            <a:r>
              <a:rPr lang="en-US" sz="1400" b="1" dirty="0">
                <a:latin typeface="Consolas" pitchFamily="49" charset="0"/>
                <a:cs typeface="Consolas" pitchFamily="49" charset="0"/>
              </a:rPr>
              <a:t/>
            </a:r>
            <a:br>
              <a:rPr lang="en-US" sz="1400" b="1" dirty="0">
                <a:latin typeface="Consolas" pitchFamily="49" charset="0"/>
                <a:cs typeface="Consolas" pitchFamily="49" charset="0"/>
              </a:rPr>
            </a:br>
            <a:r>
              <a:rPr lang="en-US" sz="1400" b="1" dirty="0" smtClean="0">
                <a:latin typeface="Consolas" pitchFamily="49" charset="0"/>
                <a:cs typeface="Consolas" pitchFamily="49" charset="0"/>
              </a:rPr>
              <a:t>    if (</a:t>
            </a:r>
            <a:r>
              <a:rPr lang="en-US" sz="1400" b="1" dirty="0" err="1" smtClean="0">
                <a:latin typeface="Consolas" pitchFamily="49" charset="0"/>
                <a:cs typeface="Consolas" pitchFamily="49" charset="0"/>
              </a:rPr>
              <a:t>sender.GetType</a:t>
            </a:r>
            <a:r>
              <a:rPr lang="en-US" sz="1400" b="1" dirty="0" smtClean="0">
                <a:latin typeface="Consolas" pitchFamily="49" charset="0"/>
                <a:cs typeface="Consolas" pitchFamily="49" charset="0"/>
              </a:rPr>
              <a:t>() == </a:t>
            </a:r>
            <a:r>
              <a:rPr lang="en-US" sz="1400" b="1" dirty="0" err="1" smtClean="0">
                <a:latin typeface="Consolas" pitchFamily="49" charset="0"/>
                <a:cs typeface="Consolas" pitchFamily="49" charset="0"/>
              </a:rPr>
              <a:t>typeof</a:t>
            </a:r>
            <a:r>
              <a:rPr lang="en-US" sz="1400" b="1" dirty="0" smtClean="0">
                <a:latin typeface="Consolas" pitchFamily="49" charset="0"/>
                <a:cs typeface="Consolas" pitchFamily="49" charset="0"/>
              </a:rPr>
              <a:t>(</a:t>
            </a:r>
            <a:r>
              <a:rPr lang="en-US" sz="1400" b="1" dirty="0" err="1" smtClean="0">
                <a:latin typeface="Consolas" pitchFamily="49" charset="0"/>
                <a:cs typeface="Consolas" pitchFamily="49" charset="0"/>
              </a:rPr>
              <a:t>PremiereStock</a:t>
            </a:r>
            <a:r>
              <a:rPr lang="en-US" sz="1400" b="1" dirty="0" smtClean="0">
                <a:latin typeface="Consolas" pitchFamily="49" charset="0"/>
                <a:cs typeface="Consolas" pitchFamily="49" charset="0"/>
              </a:rPr>
              <a:t>)) </a:t>
            </a:r>
          </a:p>
          <a:p>
            <a:r>
              <a:rPr lang="en-US" sz="1400" b="1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400" b="1" dirty="0" smtClean="0">
                <a:latin typeface="Consolas" pitchFamily="49" charset="0"/>
                <a:cs typeface="Consolas" pitchFamily="49" charset="0"/>
              </a:rPr>
              <a:t>   {</a:t>
            </a:r>
          </a:p>
          <a:p>
            <a:r>
              <a:rPr lang="en-US" sz="1400" b="1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400" b="1" dirty="0" smtClean="0">
                <a:latin typeface="Consolas" pitchFamily="49" charset="0"/>
                <a:cs typeface="Consolas" pitchFamily="49" charset="0"/>
              </a:rPr>
              <a:t>       </a:t>
            </a:r>
            <a:r>
              <a:rPr lang="en-US" sz="1400" b="1" dirty="0" err="1" smtClean="0">
                <a:latin typeface="Consolas" pitchFamily="49" charset="0"/>
                <a:cs typeface="Consolas" pitchFamily="49" charset="0"/>
              </a:rPr>
              <a:t>BestBetsWatcherControl</a:t>
            </a:r>
            <a:r>
              <a:rPr lang="en-US" sz="1400" b="1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400" b="1" dirty="0" err="1" smtClean="0">
                <a:latin typeface="Consolas" pitchFamily="49" charset="0"/>
                <a:cs typeface="Consolas" pitchFamily="49" charset="0"/>
              </a:rPr>
              <a:t>bbwc</a:t>
            </a:r>
            <a:r>
              <a:rPr lang="en-US" sz="1400" b="1" dirty="0" smtClean="0">
                <a:latin typeface="Consolas" pitchFamily="49" charset="0"/>
                <a:cs typeface="Consolas" pitchFamily="49" charset="0"/>
              </a:rPr>
              <a:t> = new </a:t>
            </a:r>
            <a:r>
              <a:rPr lang="en-US" sz="1400" b="1" dirty="0" err="1" smtClean="0">
                <a:latin typeface="Consolas" pitchFamily="49" charset="0"/>
                <a:cs typeface="Consolas" pitchFamily="49" charset="0"/>
              </a:rPr>
              <a:t>BestBetsWatcherControl</a:t>
            </a:r>
            <a:r>
              <a:rPr lang="en-US" sz="1400" b="1" dirty="0" smtClean="0">
                <a:latin typeface="Consolas" pitchFamily="49" charset="0"/>
                <a:cs typeface="Consolas" pitchFamily="49" charset="0"/>
              </a:rPr>
              <a:t>();</a:t>
            </a:r>
          </a:p>
          <a:p>
            <a:r>
              <a:rPr lang="en-US" sz="1400" b="1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400" b="1" dirty="0" smtClean="0">
                <a:latin typeface="Consolas" pitchFamily="49" charset="0"/>
                <a:cs typeface="Consolas" pitchFamily="49" charset="0"/>
              </a:rPr>
              <a:t>       </a:t>
            </a:r>
            <a:r>
              <a:rPr lang="en-US" sz="1400" b="1" dirty="0" err="1" smtClean="0">
                <a:latin typeface="Consolas" pitchFamily="49" charset="0"/>
                <a:cs typeface="Consolas" pitchFamily="49" charset="0"/>
              </a:rPr>
              <a:t>RightPanelStackPanel.Children.Add</a:t>
            </a:r>
            <a:r>
              <a:rPr lang="en-US" sz="1400" b="1" dirty="0" smtClean="0">
                <a:latin typeface="Consolas" pitchFamily="49" charset="0"/>
                <a:cs typeface="Consolas" pitchFamily="49" charset="0"/>
              </a:rPr>
              <a:t>(</a:t>
            </a:r>
            <a:r>
              <a:rPr lang="en-US" sz="1400" b="1" dirty="0" err="1" smtClean="0">
                <a:latin typeface="Consolas" pitchFamily="49" charset="0"/>
                <a:cs typeface="Consolas" pitchFamily="49" charset="0"/>
              </a:rPr>
              <a:t>bbwc</a:t>
            </a:r>
            <a:r>
              <a:rPr lang="en-US" sz="1400" b="1" dirty="0" smtClean="0">
                <a:latin typeface="Consolas" pitchFamily="49" charset="0"/>
                <a:cs typeface="Consolas" pitchFamily="49" charset="0"/>
              </a:rPr>
              <a:t>);</a:t>
            </a:r>
          </a:p>
          <a:p>
            <a:r>
              <a:rPr lang="en-US" sz="1400" b="1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400" b="1" dirty="0" smtClean="0">
                <a:latin typeface="Consolas" pitchFamily="49" charset="0"/>
                <a:cs typeface="Consolas" pitchFamily="49" charset="0"/>
              </a:rPr>
              <a:t>   }</a:t>
            </a:r>
          </a:p>
          <a:p>
            <a:r>
              <a:rPr lang="en-US" sz="1400" b="1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400" b="1" dirty="0" smtClean="0">
                <a:latin typeface="Consolas" pitchFamily="49" charset="0"/>
                <a:cs typeface="Consolas" pitchFamily="49" charset="0"/>
              </a:rPr>
              <a:t>   else if (</a:t>
            </a:r>
            <a:r>
              <a:rPr lang="en-US" sz="1400" b="1" dirty="0" err="1" smtClean="0">
                <a:latin typeface="Consolas" pitchFamily="49" charset="0"/>
                <a:cs typeface="Consolas" pitchFamily="49" charset="0"/>
              </a:rPr>
              <a:t>sender.GetType</a:t>
            </a:r>
            <a:r>
              <a:rPr lang="en-US" sz="1400" b="1" dirty="0" smtClean="0">
                <a:latin typeface="Consolas" pitchFamily="49" charset="0"/>
                <a:cs typeface="Consolas" pitchFamily="49" charset="0"/>
              </a:rPr>
              <a:t>() == </a:t>
            </a:r>
            <a:r>
              <a:rPr lang="en-US" sz="1400" b="1" dirty="0" err="1" smtClean="0">
                <a:latin typeface="Consolas" pitchFamily="49" charset="0"/>
                <a:cs typeface="Consolas" pitchFamily="49" charset="0"/>
              </a:rPr>
              <a:t>typeof</a:t>
            </a:r>
            <a:r>
              <a:rPr lang="en-US" sz="1400" b="1" dirty="0" smtClean="0">
                <a:latin typeface="Consolas" pitchFamily="49" charset="0"/>
                <a:cs typeface="Consolas" pitchFamily="49" charset="0"/>
              </a:rPr>
              <a:t>(</a:t>
            </a:r>
            <a:r>
              <a:rPr lang="en-US" sz="1400" b="1" dirty="0" err="1" smtClean="0">
                <a:latin typeface="Consolas" pitchFamily="49" charset="0"/>
                <a:cs typeface="Consolas" pitchFamily="49" charset="0"/>
              </a:rPr>
              <a:t>PennyStock</a:t>
            </a:r>
            <a:r>
              <a:rPr lang="en-US" sz="1400" b="1" dirty="0" smtClean="0">
                <a:latin typeface="Consolas" pitchFamily="49" charset="0"/>
                <a:cs typeface="Consolas" pitchFamily="49" charset="0"/>
              </a:rPr>
              <a:t>))</a:t>
            </a:r>
          </a:p>
          <a:p>
            <a:r>
              <a:rPr lang="en-US" sz="1400" b="1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400" b="1" dirty="0" smtClean="0">
                <a:latin typeface="Consolas" pitchFamily="49" charset="0"/>
                <a:cs typeface="Consolas" pitchFamily="49" charset="0"/>
              </a:rPr>
              <a:t>   {</a:t>
            </a:r>
          </a:p>
          <a:p>
            <a:r>
              <a:rPr lang="en-US" sz="1400" b="1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400" b="1" dirty="0" smtClean="0">
                <a:latin typeface="Consolas" pitchFamily="49" charset="0"/>
                <a:cs typeface="Consolas" pitchFamily="49" charset="0"/>
              </a:rPr>
              <a:t>       </a:t>
            </a:r>
            <a:r>
              <a:rPr lang="en-US" sz="1400" b="1" dirty="0" err="1" smtClean="0">
                <a:latin typeface="Consolas" pitchFamily="49" charset="0"/>
                <a:cs typeface="Consolas" pitchFamily="49" charset="0"/>
              </a:rPr>
              <a:t>CautionWatcherControl</a:t>
            </a:r>
            <a:r>
              <a:rPr lang="en-US" sz="1400" b="1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400" b="1" dirty="0" err="1" smtClean="0">
                <a:latin typeface="Consolas" pitchFamily="49" charset="0"/>
                <a:cs typeface="Consolas" pitchFamily="49" charset="0"/>
              </a:rPr>
              <a:t>cwc</a:t>
            </a:r>
            <a:r>
              <a:rPr lang="en-US" sz="1400" b="1" dirty="0" smtClean="0">
                <a:latin typeface="Consolas" pitchFamily="49" charset="0"/>
                <a:cs typeface="Consolas" pitchFamily="49" charset="0"/>
              </a:rPr>
              <a:t> = new </a:t>
            </a:r>
            <a:r>
              <a:rPr lang="en-US" sz="1400" b="1" dirty="0" err="1" smtClean="0">
                <a:latin typeface="Consolas" pitchFamily="49" charset="0"/>
                <a:cs typeface="Consolas" pitchFamily="49" charset="0"/>
              </a:rPr>
              <a:t>CautionWatcherControl</a:t>
            </a:r>
            <a:r>
              <a:rPr lang="en-US" sz="1400" b="1" dirty="0" smtClean="0">
                <a:latin typeface="Consolas" pitchFamily="49" charset="0"/>
                <a:cs typeface="Consolas" pitchFamily="49" charset="0"/>
              </a:rPr>
              <a:t>((</a:t>
            </a:r>
            <a:r>
              <a:rPr lang="en-US" sz="1400" b="1" dirty="0" err="1" smtClean="0">
                <a:latin typeface="Consolas" pitchFamily="49" charset="0"/>
                <a:cs typeface="Consolas" pitchFamily="49" charset="0"/>
              </a:rPr>
              <a:t>PennyStock</a:t>
            </a:r>
            <a:r>
              <a:rPr lang="en-US" sz="1400" b="1" dirty="0" smtClean="0">
                <a:latin typeface="Consolas" pitchFamily="49" charset="0"/>
                <a:cs typeface="Consolas" pitchFamily="49" charset="0"/>
              </a:rPr>
              <a:t>)sender);</a:t>
            </a:r>
          </a:p>
          <a:p>
            <a:r>
              <a:rPr lang="en-US" sz="1400" b="1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400" b="1" dirty="0" smtClean="0">
                <a:latin typeface="Consolas" pitchFamily="49" charset="0"/>
                <a:cs typeface="Consolas" pitchFamily="49" charset="0"/>
              </a:rPr>
              <a:t>       </a:t>
            </a:r>
            <a:r>
              <a:rPr lang="en-US" sz="1400" b="1" dirty="0" err="1" smtClean="0">
                <a:latin typeface="Consolas" pitchFamily="49" charset="0"/>
                <a:cs typeface="Consolas" pitchFamily="49" charset="0"/>
              </a:rPr>
              <a:t>RightPanelStackPanel.Children.Add</a:t>
            </a:r>
            <a:r>
              <a:rPr lang="en-US" sz="1400" b="1" dirty="0" smtClean="0">
                <a:latin typeface="Consolas" pitchFamily="49" charset="0"/>
                <a:cs typeface="Consolas" pitchFamily="49" charset="0"/>
              </a:rPr>
              <a:t>(</a:t>
            </a:r>
            <a:r>
              <a:rPr lang="en-US" sz="1400" b="1" dirty="0" err="1" smtClean="0">
                <a:latin typeface="Consolas" pitchFamily="49" charset="0"/>
                <a:cs typeface="Consolas" pitchFamily="49" charset="0"/>
              </a:rPr>
              <a:t>cwc</a:t>
            </a:r>
            <a:r>
              <a:rPr lang="en-US" sz="1400" b="1" dirty="0" smtClean="0">
                <a:latin typeface="Consolas" pitchFamily="49" charset="0"/>
                <a:cs typeface="Consolas" pitchFamily="49" charset="0"/>
              </a:rPr>
              <a:t>);</a:t>
            </a:r>
          </a:p>
          <a:p>
            <a:r>
              <a:rPr lang="en-US" sz="1400" b="1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400" b="1" dirty="0" smtClean="0">
                <a:latin typeface="Consolas" pitchFamily="49" charset="0"/>
                <a:cs typeface="Consolas" pitchFamily="49" charset="0"/>
              </a:rPr>
              <a:t>   }</a:t>
            </a:r>
          </a:p>
          <a:p>
            <a:r>
              <a:rPr lang="en-US" sz="1400" b="1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400" b="1" dirty="0" smtClean="0">
                <a:latin typeface="Consolas" pitchFamily="49" charset="0"/>
                <a:cs typeface="Consolas" pitchFamily="49" charset="0"/>
              </a:rPr>
              <a:t>   else if (</a:t>
            </a:r>
            <a:r>
              <a:rPr lang="en-US" sz="1400" b="1" dirty="0" err="1" smtClean="0">
                <a:latin typeface="Consolas" pitchFamily="49" charset="0"/>
                <a:cs typeface="Consolas" pitchFamily="49" charset="0"/>
              </a:rPr>
              <a:t>sender.GetType</a:t>
            </a:r>
            <a:r>
              <a:rPr lang="en-US" sz="1400" b="1" dirty="0" smtClean="0">
                <a:latin typeface="Consolas" pitchFamily="49" charset="0"/>
                <a:cs typeface="Consolas" pitchFamily="49" charset="0"/>
              </a:rPr>
              <a:t>() == </a:t>
            </a:r>
            <a:r>
              <a:rPr lang="en-US" sz="1400" b="1" dirty="0" err="1" smtClean="0">
                <a:latin typeface="Consolas" pitchFamily="49" charset="0"/>
                <a:cs typeface="Consolas" pitchFamily="49" charset="0"/>
              </a:rPr>
              <a:t>typeof</a:t>
            </a:r>
            <a:r>
              <a:rPr lang="en-US" sz="1400" b="1" dirty="0" smtClean="0">
                <a:latin typeface="Consolas" pitchFamily="49" charset="0"/>
                <a:cs typeface="Consolas" pitchFamily="49" charset="0"/>
              </a:rPr>
              <a:t>(</a:t>
            </a:r>
            <a:r>
              <a:rPr lang="en-US" sz="1400" b="1" dirty="0" err="1" smtClean="0">
                <a:latin typeface="Consolas" pitchFamily="49" charset="0"/>
                <a:cs typeface="Consolas" pitchFamily="49" charset="0"/>
              </a:rPr>
              <a:t>StandardStock</a:t>
            </a:r>
            <a:r>
              <a:rPr lang="en-US" sz="1400" b="1" dirty="0" smtClean="0">
                <a:latin typeface="Consolas" pitchFamily="49" charset="0"/>
                <a:cs typeface="Consolas" pitchFamily="49" charset="0"/>
              </a:rPr>
              <a:t>))</a:t>
            </a:r>
          </a:p>
          <a:p>
            <a:r>
              <a:rPr lang="en-US" sz="1400" b="1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400" b="1" dirty="0" smtClean="0">
                <a:latin typeface="Consolas" pitchFamily="49" charset="0"/>
                <a:cs typeface="Consolas" pitchFamily="49" charset="0"/>
              </a:rPr>
              <a:t>   {</a:t>
            </a:r>
          </a:p>
          <a:p>
            <a:r>
              <a:rPr lang="en-US" sz="1400" b="1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400" b="1" dirty="0" smtClean="0">
                <a:latin typeface="Consolas" pitchFamily="49" charset="0"/>
                <a:cs typeface="Consolas" pitchFamily="49" charset="0"/>
              </a:rPr>
              <a:t>       </a:t>
            </a:r>
            <a:r>
              <a:rPr lang="en-US" sz="1400" b="1" dirty="0" err="1" smtClean="0">
                <a:latin typeface="Consolas" pitchFamily="49" charset="0"/>
                <a:cs typeface="Consolas" pitchFamily="49" charset="0"/>
              </a:rPr>
              <a:t>NewsControl</a:t>
            </a:r>
            <a:r>
              <a:rPr lang="en-US" sz="1400" b="1" dirty="0" smtClean="0">
                <a:latin typeface="Consolas" pitchFamily="49" charset="0"/>
                <a:cs typeface="Consolas" pitchFamily="49" charset="0"/>
              </a:rPr>
              <a:t> news = new </a:t>
            </a:r>
            <a:r>
              <a:rPr lang="en-US" sz="1400" b="1" dirty="0" err="1" smtClean="0">
                <a:latin typeface="Consolas" pitchFamily="49" charset="0"/>
                <a:cs typeface="Consolas" pitchFamily="49" charset="0"/>
              </a:rPr>
              <a:t>NewsControl</a:t>
            </a:r>
            <a:r>
              <a:rPr lang="en-US" sz="1400" b="1" dirty="0" smtClean="0">
                <a:latin typeface="Consolas" pitchFamily="49" charset="0"/>
                <a:cs typeface="Consolas" pitchFamily="49" charset="0"/>
              </a:rPr>
              <a:t>((</a:t>
            </a:r>
            <a:r>
              <a:rPr lang="en-US" sz="1400" b="1" dirty="0" err="1" smtClean="0">
                <a:latin typeface="Consolas" pitchFamily="49" charset="0"/>
                <a:cs typeface="Consolas" pitchFamily="49" charset="0"/>
              </a:rPr>
              <a:t>StandardStock</a:t>
            </a:r>
            <a:r>
              <a:rPr lang="en-US" sz="1400" b="1" dirty="0" smtClean="0">
                <a:latin typeface="Consolas" pitchFamily="49" charset="0"/>
                <a:cs typeface="Consolas" pitchFamily="49" charset="0"/>
              </a:rPr>
              <a:t>)sender);</a:t>
            </a:r>
          </a:p>
          <a:p>
            <a:r>
              <a:rPr lang="en-US" sz="1400" b="1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400" b="1" dirty="0" smtClean="0">
                <a:latin typeface="Consolas" pitchFamily="49" charset="0"/>
                <a:cs typeface="Consolas" pitchFamily="49" charset="0"/>
              </a:rPr>
              <a:t>       </a:t>
            </a:r>
            <a:r>
              <a:rPr lang="en-US" sz="1400" b="1" dirty="0" err="1" smtClean="0">
                <a:latin typeface="Consolas" pitchFamily="49" charset="0"/>
                <a:cs typeface="Consolas" pitchFamily="49" charset="0"/>
              </a:rPr>
              <a:t>RightPanelStackPanel.Children.Add</a:t>
            </a:r>
            <a:r>
              <a:rPr lang="en-US" sz="1400" b="1" dirty="0" smtClean="0">
                <a:latin typeface="Consolas" pitchFamily="49" charset="0"/>
                <a:cs typeface="Consolas" pitchFamily="49" charset="0"/>
              </a:rPr>
              <a:t>(news);</a:t>
            </a:r>
          </a:p>
          <a:p>
            <a:r>
              <a:rPr lang="en-US" sz="1400" b="1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400" b="1" dirty="0" smtClean="0">
                <a:latin typeface="Consolas" pitchFamily="49" charset="0"/>
                <a:cs typeface="Consolas" pitchFamily="49" charset="0"/>
              </a:rPr>
              <a:t>   }</a:t>
            </a:r>
          </a:p>
          <a:p>
            <a:r>
              <a:rPr lang="en-US" sz="1400" b="1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400" b="1" dirty="0" smtClean="0">
                <a:latin typeface="Consolas" pitchFamily="49" charset="0"/>
                <a:cs typeface="Consolas" pitchFamily="49" charset="0"/>
              </a:rPr>
              <a:t>   else</a:t>
            </a:r>
          </a:p>
          <a:p>
            <a:r>
              <a:rPr lang="en-US" sz="1400" b="1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400" b="1" dirty="0" smtClean="0">
                <a:latin typeface="Consolas" pitchFamily="49" charset="0"/>
                <a:cs typeface="Consolas" pitchFamily="49" charset="0"/>
              </a:rPr>
              <a:t>   {</a:t>
            </a:r>
          </a:p>
          <a:p>
            <a:r>
              <a:rPr lang="en-US" sz="1400" b="1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400" b="1" dirty="0" smtClean="0">
                <a:latin typeface="Consolas" pitchFamily="49" charset="0"/>
                <a:cs typeface="Consolas" pitchFamily="49" charset="0"/>
              </a:rPr>
              <a:t>       // Do nothing?</a:t>
            </a:r>
          </a:p>
          <a:p>
            <a:r>
              <a:rPr lang="en-US" sz="1400" b="1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400" b="1" dirty="0" smtClean="0">
                <a:latin typeface="Consolas" pitchFamily="49" charset="0"/>
                <a:cs typeface="Consolas" pitchFamily="49" charset="0"/>
              </a:rPr>
              <a:t>   }</a:t>
            </a:r>
            <a:r>
              <a:rPr lang="en-US" sz="1400" b="1" dirty="0">
                <a:latin typeface="Consolas" pitchFamily="49" charset="0"/>
                <a:cs typeface="Consolas" pitchFamily="49" charset="0"/>
              </a:rPr>
              <a:t/>
            </a:r>
            <a:br>
              <a:rPr lang="en-US" sz="1400" b="1" dirty="0">
                <a:latin typeface="Consolas" pitchFamily="49" charset="0"/>
                <a:cs typeface="Consolas" pitchFamily="49" charset="0"/>
              </a:rPr>
            </a:br>
            <a:r>
              <a:rPr lang="en-US" sz="1400" b="1" dirty="0" smtClean="0">
                <a:latin typeface="Consolas" pitchFamily="49" charset="0"/>
                <a:cs typeface="Consolas" pitchFamily="49" charset="0"/>
              </a:rPr>
              <a:t>} </a:t>
            </a:r>
            <a:endParaRPr lang="en-US" sz="1400" b="1" dirty="0"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4569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57500"/>
            <a:ext cx="8229600" cy="1143000"/>
          </a:xfrm>
        </p:spPr>
        <p:txBody>
          <a:bodyPr/>
          <a:lstStyle/>
          <a:p>
            <a:r>
              <a:rPr lang="en-US" dirty="0" smtClean="0"/>
              <a:t>Conditional Logic == Bad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4897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58846"/>
            <a:ext cx="9144000" cy="69865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>
                <a:latin typeface="Consolas" pitchFamily="49" charset="0"/>
                <a:cs typeface="Consolas" pitchFamily="49" charset="0"/>
              </a:rPr>
              <a:t>class </a:t>
            </a:r>
            <a:r>
              <a:rPr lang="en-US" sz="1400" b="1" dirty="0" err="1" smtClean="0">
                <a:latin typeface="Consolas" pitchFamily="49" charset="0"/>
                <a:cs typeface="Consolas" pitchFamily="49" charset="0"/>
              </a:rPr>
              <a:t>BestBetsViewModel</a:t>
            </a:r>
            <a:r>
              <a:rPr lang="en-US" sz="1400" b="1" dirty="0" smtClean="0">
                <a:latin typeface="Consolas" pitchFamily="49" charset="0"/>
                <a:cs typeface="Consolas" pitchFamily="49" charset="0"/>
              </a:rPr>
              <a:t> : </a:t>
            </a:r>
            <a:r>
              <a:rPr lang="en-US" sz="1400" b="1" dirty="0" err="1" smtClean="0">
                <a:latin typeface="Consolas" pitchFamily="49" charset="0"/>
                <a:cs typeface="Consolas" pitchFamily="49" charset="0"/>
              </a:rPr>
              <a:t>INotifyPropertyChanged</a:t>
            </a:r>
            <a:endParaRPr lang="en-US" sz="1400" b="1" dirty="0" smtClean="0">
              <a:latin typeface="Consolas" pitchFamily="49" charset="0"/>
              <a:cs typeface="Consolas" pitchFamily="49" charset="0"/>
            </a:endParaRPr>
          </a:p>
          <a:p>
            <a:r>
              <a:rPr lang="en-US" sz="1400" b="1" dirty="0" smtClean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en-US" sz="1400" b="1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400" b="1" dirty="0" smtClean="0">
                <a:latin typeface="Consolas" pitchFamily="49" charset="0"/>
                <a:cs typeface="Consolas" pitchFamily="49" charset="0"/>
              </a:rPr>
              <a:t>   public void </a:t>
            </a:r>
            <a:r>
              <a:rPr lang="en-US" sz="1400" b="1" dirty="0" err="1" smtClean="0">
                <a:latin typeface="Consolas" pitchFamily="49" charset="0"/>
                <a:cs typeface="Consolas" pitchFamily="49" charset="0"/>
              </a:rPr>
              <a:t>OnGridItemSelected</a:t>
            </a:r>
            <a:r>
              <a:rPr lang="en-US" sz="1400" b="1" dirty="0" smtClean="0">
                <a:latin typeface="Consolas" pitchFamily="49" charset="0"/>
                <a:cs typeface="Consolas" pitchFamily="49" charset="0"/>
              </a:rPr>
              <a:t>(object sender, </a:t>
            </a:r>
            <a:r>
              <a:rPr lang="en-US" sz="1400" b="1" dirty="0" err="1" smtClean="0">
                <a:latin typeface="Consolas" pitchFamily="49" charset="0"/>
                <a:cs typeface="Consolas" pitchFamily="49" charset="0"/>
              </a:rPr>
              <a:t>EventArgs</a:t>
            </a:r>
            <a:r>
              <a:rPr lang="en-US" sz="1400" b="1" dirty="0" smtClean="0">
                <a:latin typeface="Consolas" pitchFamily="49" charset="0"/>
                <a:cs typeface="Consolas" pitchFamily="49" charset="0"/>
              </a:rPr>
              <a:t> e)</a:t>
            </a:r>
          </a:p>
          <a:p>
            <a:r>
              <a:rPr lang="en-US" sz="1400" b="1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400" b="1" dirty="0" smtClean="0">
                <a:latin typeface="Consolas" pitchFamily="49" charset="0"/>
                <a:cs typeface="Consolas" pitchFamily="49" charset="0"/>
              </a:rPr>
              <a:t>   {</a:t>
            </a:r>
          </a:p>
          <a:p>
            <a:r>
              <a:rPr lang="en-US" sz="1400" b="1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400" b="1" dirty="0" smtClean="0">
                <a:latin typeface="Consolas" pitchFamily="49" charset="0"/>
                <a:cs typeface="Consolas" pitchFamily="49" charset="0"/>
              </a:rPr>
              <a:t>       </a:t>
            </a:r>
            <a:r>
              <a:rPr lang="en-US" sz="1400" b="1" dirty="0">
                <a:latin typeface="Consolas" pitchFamily="49" charset="0"/>
                <a:cs typeface="Consolas" pitchFamily="49" charset="0"/>
              </a:rPr>
              <a:t>if (</a:t>
            </a:r>
            <a:r>
              <a:rPr lang="en-US" sz="1400" b="1" dirty="0" err="1">
                <a:latin typeface="Consolas" pitchFamily="49" charset="0"/>
                <a:cs typeface="Consolas" pitchFamily="49" charset="0"/>
              </a:rPr>
              <a:t>sender.GetType</a:t>
            </a:r>
            <a:r>
              <a:rPr lang="en-US" sz="1400" b="1" dirty="0">
                <a:latin typeface="Consolas" pitchFamily="49" charset="0"/>
                <a:cs typeface="Consolas" pitchFamily="49" charset="0"/>
              </a:rPr>
              <a:t>() == </a:t>
            </a:r>
            <a:r>
              <a:rPr lang="en-US" sz="1400" b="1" dirty="0" err="1">
                <a:latin typeface="Consolas" pitchFamily="49" charset="0"/>
                <a:cs typeface="Consolas" pitchFamily="49" charset="0"/>
              </a:rPr>
              <a:t>typeof</a:t>
            </a:r>
            <a:r>
              <a:rPr lang="en-US" sz="1400" b="1" dirty="0">
                <a:latin typeface="Consolas" pitchFamily="49" charset="0"/>
                <a:cs typeface="Consolas" pitchFamily="49" charset="0"/>
              </a:rPr>
              <a:t>(</a:t>
            </a:r>
            <a:r>
              <a:rPr lang="en-US" sz="1400" b="1" dirty="0" err="1">
                <a:latin typeface="Consolas" pitchFamily="49" charset="0"/>
                <a:cs typeface="Consolas" pitchFamily="49" charset="0"/>
              </a:rPr>
              <a:t>PremiereStock</a:t>
            </a:r>
            <a:r>
              <a:rPr lang="en-US" sz="1400" b="1" dirty="0">
                <a:latin typeface="Consolas" pitchFamily="49" charset="0"/>
                <a:cs typeface="Consolas" pitchFamily="49" charset="0"/>
              </a:rPr>
              <a:t>)) </a:t>
            </a:r>
          </a:p>
          <a:p>
            <a:r>
              <a:rPr lang="en-US" sz="1400" b="1" dirty="0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400" b="1" dirty="0" smtClean="0">
                <a:latin typeface="Consolas" pitchFamily="49" charset="0"/>
                <a:cs typeface="Consolas" pitchFamily="49" charset="0"/>
              </a:rPr>
              <a:t>    {</a:t>
            </a:r>
            <a:endParaRPr lang="en-US" sz="1400" b="1" dirty="0">
              <a:latin typeface="Consolas" pitchFamily="49" charset="0"/>
              <a:cs typeface="Consolas" pitchFamily="49" charset="0"/>
            </a:endParaRPr>
          </a:p>
          <a:p>
            <a:r>
              <a:rPr lang="en-US" sz="1400" b="1" dirty="0"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1400" b="1" dirty="0" smtClean="0">
                <a:latin typeface="Consolas" pitchFamily="49" charset="0"/>
                <a:cs typeface="Consolas" pitchFamily="49" charset="0"/>
              </a:rPr>
              <a:t>   </a:t>
            </a:r>
            <a:r>
              <a:rPr lang="en-US" sz="1400" b="1" dirty="0" err="1" smtClean="0">
                <a:latin typeface="Consolas" pitchFamily="49" charset="0"/>
                <a:cs typeface="Consolas" pitchFamily="49" charset="0"/>
              </a:rPr>
              <a:t>BestBetsWatcherControl</a:t>
            </a:r>
            <a:r>
              <a:rPr lang="en-US" sz="1400" b="1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400" b="1" dirty="0" err="1">
                <a:latin typeface="Consolas" pitchFamily="49" charset="0"/>
                <a:cs typeface="Consolas" pitchFamily="49" charset="0"/>
              </a:rPr>
              <a:t>bbwc</a:t>
            </a:r>
            <a:r>
              <a:rPr lang="en-US" sz="1400" b="1" dirty="0">
                <a:latin typeface="Consolas" pitchFamily="49" charset="0"/>
                <a:cs typeface="Consolas" pitchFamily="49" charset="0"/>
              </a:rPr>
              <a:t> = new </a:t>
            </a:r>
            <a:r>
              <a:rPr lang="en-US" sz="1400" b="1" dirty="0" err="1">
                <a:latin typeface="Consolas" pitchFamily="49" charset="0"/>
                <a:cs typeface="Consolas" pitchFamily="49" charset="0"/>
              </a:rPr>
              <a:t>BestBetsWatcherControl</a:t>
            </a:r>
            <a:r>
              <a:rPr lang="en-US" sz="1400" b="1" dirty="0" smtClean="0">
                <a:latin typeface="Consolas" pitchFamily="49" charset="0"/>
                <a:cs typeface="Consolas" pitchFamily="49" charset="0"/>
              </a:rPr>
              <a:t>((</a:t>
            </a:r>
            <a:r>
              <a:rPr lang="en-US" sz="1400" b="1" dirty="0" err="1" smtClean="0">
                <a:latin typeface="Consolas" pitchFamily="49" charset="0"/>
                <a:cs typeface="Consolas" pitchFamily="49" charset="0"/>
              </a:rPr>
              <a:t>PremiereStock</a:t>
            </a:r>
            <a:r>
              <a:rPr lang="en-US" sz="1400" b="1" dirty="0" smtClean="0">
                <a:latin typeface="Consolas" pitchFamily="49" charset="0"/>
                <a:cs typeface="Consolas" pitchFamily="49" charset="0"/>
              </a:rPr>
              <a:t>)sender);</a:t>
            </a:r>
            <a:endParaRPr lang="en-US" sz="1400" b="1" dirty="0">
              <a:latin typeface="Consolas" pitchFamily="49" charset="0"/>
              <a:cs typeface="Consolas" pitchFamily="49" charset="0"/>
            </a:endParaRPr>
          </a:p>
          <a:p>
            <a:r>
              <a:rPr lang="en-US" sz="1400" b="1" dirty="0"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1400" b="1" dirty="0" smtClean="0">
                <a:latin typeface="Consolas" pitchFamily="49" charset="0"/>
                <a:cs typeface="Consolas" pitchFamily="49" charset="0"/>
              </a:rPr>
              <a:t>   </a:t>
            </a:r>
            <a:r>
              <a:rPr lang="en-US" sz="1400" b="1" dirty="0" err="1" smtClean="0">
                <a:latin typeface="Consolas" pitchFamily="49" charset="0"/>
                <a:cs typeface="Consolas" pitchFamily="49" charset="0"/>
              </a:rPr>
              <a:t>RightPanelStackPanel.Children.Add</a:t>
            </a:r>
            <a:r>
              <a:rPr lang="en-US" sz="1400" b="1" dirty="0" smtClean="0">
                <a:latin typeface="Consolas" pitchFamily="49" charset="0"/>
                <a:cs typeface="Consolas" pitchFamily="49" charset="0"/>
              </a:rPr>
              <a:t>(</a:t>
            </a:r>
            <a:r>
              <a:rPr lang="en-US" sz="1400" b="1" dirty="0" err="1" smtClean="0">
                <a:latin typeface="Consolas" pitchFamily="49" charset="0"/>
                <a:cs typeface="Consolas" pitchFamily="49" charset="0"/>
              </a:rPr>
              <a:t>bbwc</a:t>
            </a:r>
            <a:r>
              <a:rPr lang="en-US" sz="1400" b="1" dirty="0">
                <a:latin typeface="Consolas" pitchFamily="49" charset="0"/>
                <a:cs typeface="Consolas" pitchFamily="49" charset="0"/>
              </a:rPr>
              <a:t>);</a:t>
            </a:r>
          </a:p>
          <a:p>
            <a:r>
              <a:rPr lang="en-US" sz="1400" b="1" dirty="0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400" b="1" dirty="0" smtClean="0">
                <a:latin typeface="Consolas" pitchFamily="49" charset="0"/>
                <a:cs typeface="Consolas" pitchFamily="49" charset="0"/>
              </a:rPr>
              <a:t>    }</a:t>
            </a:r>
          </a:p>
          <a:p>
            <a:r>
              <a:rPr lang="en-US" sz="1400" b="1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400" b="1" dirty="0" smtClean="0">
                <a:latin typeface="Consolas" pitchFamily="49" charset="0"/>
                <a:cs typeface="Consolas" pitchFamily="49" charset="0"/>
              </a:rPr>
              <a:t>   }</a:t>
            </a:r>
          </a:p>
          <a:p>
            <a:r>
              <a:rPr lang="en-US" sz="1400" b="1" dirty="0" smtClean="0">
                <a:latin typeface="Consolas" pitchFamily="49" charset="0"/>
                <a:cs typeface="Consolas" pitchFamily="49" charset="0"/>
              </a:rPr>
              <a:t>}</a:t>
            </a:r>
          </a:p>
          <a:p>
            <a:endParaRPr lang="en-US" sz="1400" b="1" dirty="0">
              <a:latin typeface="Consolas" pitchFamily="49" charset="0"/>
              <a:cs typeface="Consolas" pitchFamily="49" charset="0"/>
            </a:endParaRPr>
          </a:p>
          <a:p>
            <a:r>
              <a:rPr lang="en-US" sz="1400" b="1" dirty="0">
                <a:latin typeface="Consolas" pitchFamily="49" charset="0"/>
                <a:cs typeface="Consolas" pitchFamily="49" charset="0"/>
              </a:rPr>
              <a:t>class </a:t>
            </a:r>
            <a:r>
              <a:rPr lang="en-US" sz="1400" b="1" dirty="0" err="1" smtClean="0">
                <a:latin typeface="Consolas" pitchFamily="49" charset="0"/>
                <a:cs typeface="Consolas" pitchFamily="49" charset="0"/>
              </a:rPr>
              <a:t>CautionWatcherViewModel</a:t>
            </a:r>
            <a:r>
              <a:rPr lang="en-US" sz="1400" b="1" dirty="0" smtClean="0">
                <a:latin typeface="Consolas" pitchFamily="49" charset="0"/>
                <a:cs typeface="Consolas" pitchFamily="49" charset="0"/>
              </a:rPr>
              <a:t> : </a:t>
            </a:r>
            <a:r>
              <a:rPr lang="en-US" sz="1400" b="1" dirty="0" err="1">
                <a:latin typeface="Consolas" pitchFamily="49" charset="0"/>
                <a:cs typeface="Consolas" pitchFamily="49" charset="0"/>
              </a:rPr>
              <a:t>INotifyPropertyChanged</a:t>
            </a:r>
            <a:endParaRPr lang="en-US" sz="1400" b="1" dirty="0">
              <a:latin typeface="Consolas" pitchFamily="49" charset="0"/>
              <a:cs typeface="Consolas" pitchFamily="49" charset="0"/>
            </a:endParaRPr>
          </a:p>
          <a:p>
            <a:r>
              <a:rPr lang="en-US" sz="1400" b="1" dirty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en-US" sz="1400" b="1" dirty="0">
                <a:latin typeface="Consolas" pitchFamily="49" charset="0"/>
                <a:cs typeface="Consolas" pitchFamily="49" charset="0"/>
              </a:rPr>
              <a:t>    public void </a:t>
            </a:r>
            <a:r>
              <a:rPr lang="en-US" sz="1400" b="1" dirty="0" err="1">
                <a:latin typeface="Consolas" pitchFamily="49" charset="0"/>
                <a:cs typeface="Consolas" pitchFamily="49" charset="0"/>
              </a:rPr>
              <a:t>OnGridItemSelected</a:t>
            </a:r>
            <a:r>
              <a:rPr lang="en-US" sz="1400" b="1" dirty="0">
                <a:latin typeface="Consolas" pitchFamily="49" charset="0"/>
                <a:cs typeface="Consolas" pitchFamily="49" charset="0"/>
              </a:rPr>
              <a:t>(object sender, </a:t>
            </a:r>
            <a:r>
              <a:rPr lang="en-US" sz="1400" b="1" dirty="0" err="1">
                <a:latin typeface="Consolas" pitchFamily="49" charset="0"/>
                <a:cs typeface="Consolas" pitchFamily="49" charset="0"/>
              </a:rPr>
              <a:t>EventArgs</a:t>
            </a:r>
            <a:r>
              <a:rPr lang="en-US" sz="1400" b="1" dirty="0">
                <a:latin typeface="Consolas" pitchFamily="49" charset="0"/>
                <a:cs typeface="Consolas" pitchFamily="49" charset="0"/>
              </a:rPr>
              <a:t> e)</a:t>
            </a:r>
          </a:p>
          <a:p>
            <a:r>
              <a:rPr lang="en-US" sz="1400" b="1" dirty="0">
                <a:latin typeface="Consolas" pitchFamily="49" charset="0"/>
                <a:cs typeface="Consolas" pitchFamily="49" charset="0"/>
              </a:rPr>
              <a:t>    {</a:t>
            </a:r>
          </a:p>
          <a:p>
            <a:r>
              <a:rPr lang="en-US" sz="1400" b="1" dirty="0">
                <a:latin typeface="Consolas" pitchFamily="49" charset="0"/>
                <a:cs typeface="Consolas" pitchFamily="49" charset="0"/>
              </a:rPr>
              <a:t>        if (</a:t>
            </a:r>
            <a:r>
              <a:rPr lang="en-US" sz="1400" b="1" dirty="0" err="1">
                <a:latin typeface="Consolas" pitchFamily="49" charset="0"/>
                <a:cs typeface="Consolas" pitchFamily="49" charset="0"/>
              </a:rPr>
              <a:t>sender.GetType</a:t>
            </a:r>
            <a:r>
              <a:rPr lang="en-US" sz="1400" b="1" dirty="0">
                <a:latin typeface="Consolas" pitchFamily="49" charset="0"/>
                <a:cs typeface="Consolas" pitchFamily="49" charset="0"/>
              </a:rPr>
              <a:t>() == </a:t>
            </a:r>
            <a:r>
              <a:rPr lang="en-US" sz="1400" b="1" dirty="0" err="1" smtClean="0">
                <a:latin typeface="Consolas" pitchFamily="49" charset="0"/>
                <a:cs typeface="Consolas" pitchFamily="49" charset="0"/>
              </a:rPr>
              <a:t>typeof</a:t>
            </a:r>
            <a:r>
              <a:rPr lang="en-US" sz="1400" b="1" dirty="0" smtClean="0">
                <a:latin typeface="Consolas" pitchFamily="49" charset="0"/>
                <a:cs typeface="Consolas" pitchFamily="49" charset="0"/>
              </a:rPr>
              <a:t>(</a:t>
            </a:r>
            <a:r>
              <a:rPr lang="en-US" sz="1400" b="1" dirty="0" err="1" smtClean="0">
                <a:latin typeface="Consolas" pitchFamily="49" charset="0"/>
                <a:cs typeface="Consolas" pitchFamily="49" charset="0"/>
              </a:rPr>
              <a:t>PennyStock</a:t>
            </a:r>
            <a:r>
              <a:rPr lang="en-US" sz="1400" b="1" dirty="0" smtClean="0">
                <a:latin typeface="Consolas" pitchFamily="49" charset="0"/>
                <a:cs typeface="Consolas" pitchFamily="49" charset="0"/>
              </a:rPr>
              <a:t>)) </a:t>
            </a:r>
            <a:endParaRPr lang="en-US" sz="1400" b="1" dirty="0">
              <a:latin typeface="Consolas" pitchFamily="49" charset="0"/>
              <a:cs typeface="Consolas" pitchFamily="49" charset="0"/>
            </a:endParaRPr>
          </a:p>
          <a:p>
            <a:r>
              <a:rPr lang="en-US" sz="1400" b="1" dirty="0">
                <a:latin typeface="Consolas" pitchFamily="49" charset="0"/>
                <a:cs typeface="Consolas" pitchFamily="49" charset="0"/>
              </a:rPr>
              <a:t>        {</a:t>
            </a:r>
          </a:p>
          <a:p>
            <a:r>
              <a:rPr lang="en-US" sz="1400" b="1" dirty="0">
                <a:latin typeface="Consolas" pitchFamily="49" charset="0"/>
                <a:cs typeface="Consolas" pitchFamily="49" charset="0"/>
              </a:rPr>
              <a:t>            </a:t>
            </a:r>
            <a:r>
              <a:rPr lang="en-US" sz="1400" b="1" dirty="0" err="1" smtClean="0">
                <a:latin typeface="Consolas" pitchFamily="49" charset="0"/>
                <a:cs typeface="Consolas" pitchFamily="49" charset="0"/>
              </a:rPr>
              <a:t>CautionWatcherControl</a:t>
            </a:r>
            <a:r>
              <a:rPr lang="en-US" sz="1400" b="1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400" b="1" dirty="0" err="1" smtClean="0">
                <a:latin typeface="Consolas" pitchFamily="49" charset="0"/>
                <a:cs typeface="Consolas" pitchFamily="49" charset="0"/>
              </a:rPr>
              <a:t>cwc</a:t>
            </a:r>
            <a:r>
              <a:rPr lang="en-US" sz="1400" b="1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400" b="1" dirty="0">
                <a:latin typeface="Consolas" pitchFamily="49" charset="0"/>
                <a:cs typeface="Consolas" pitchFamily="49" charset="0"/>
              </a:rPr>
              <a:t>= new </a:t>
            </a:r>
            <a:r>
              <a:rPr lang="en-US" sz="1400" b="1" dirty="0" err="1" smtClean="0">
                <a:latin typeface="Consolas" pitchFamily="49" charset="0"/>
                <a:cs typeface="Consolas" pitchFamily="49" charset="0"/>
              </a:rPr>
              <a:t>CautionWatcherControl</a:t>
            </a:r>
            <a:r>
              <a:rPr lang="en-US" sz="1400" b="1" dirty="0" smtClean="0">
                <a:latin typeface="Consolas" pitchFamily="49" charset="0"/>
                <a:cs typeface="Consolas" pitchFamily="49" charset="0"/>
              </a:rPr>
              <a:t>((</a:t>
            </a:r>
            <a:r>
              <a:rPr lang="en-US" sz="1400" b="1" dirty="0" err="1" smtClean="0">
                <a:latin typeface="Consolas" pitchFamily="49" charset="0"/>
                <a:cs typeface="Consolas" pitchFamily="49" charset="0"/>
              </a:rPr>
              <a:t>PennyStock</a:t>
            </a:r>
            <a:r>
              <a:rPr lang="en-US" sz="1400" b="1" dirty="0" smtClean="0">
                <a:latin typeface="Consolas" pitchFamily="49" charset="0"/>
                <a:cs typeface="Consolas" pitchFamily="49" charset="0"/>
              </a:rPr>
              <a:t>)sender);</a:t>
            </a:r>
            <a:endParaRPr lang="en-US" sz="1400" b="1" dirty="0">
              <a:latin typeface="Consolas" pitchFamily="49" charset="0"/>
              <a:cs typeface="Consolas" pitchFamily="49" charset="0"/>
            </a:endParaRPr>
          </a:p>
          <a:p>
            <a:r>
              <a:rPr lang="en-US" sz="1400" b="1" dirty="0">
                <a:latin typeface="Consolas" pitchFamily="49" charset="0"/>
                <a:cs typeface="Consolas" pitchFamily="49" charset="0"/>
              </a:rPr>
              <a:t>            </a:t>
            </a:r>
            <a:r>
              <a:rPr lang="en-US" sz="1400" b="1" dirty="0" err="1" smtClean="0">
                <a:latin typeface="Consolas" pitchFamily="49" charset="0"/>
                <a:cs typeface="Consolas" pitchFamily="49" charset="0"/>
              </a:rPr>
              <a:t>RightPanelStackPanel.Children.Add</a:t>
            </a:r>
            <a:r>
              <a:rPr lang="en-US" sz="1400" b="1" dirty="0" smtClean="0">
                <a:latin typeface="Consolas" pitchFamily="49" charset="0"/>
                <a:cs typeface="Consolas" pitchFamily="49" charset="0"/>
              </a:rPr>
              <a:t>(</a:t>
            </a:r>
            <a:r>
              <a:rPr lang="en-US" sz="1400" b="1" dirty="0" err="1" smtClean="0">
                <a:latin typeface="Consolas" pitchFamily="49" charset="0"/>
                <a:cs typeface="Consolas" pitchFamily="49" charset="0"/>
              </a:rPr>
              <a:t>cwc</a:t>
            </a:r>
            <a:r>
              <a:rPr lang="en-US" sz="1400" b="1" dirty="0">
                <a:latin typeface="Consolas" pitchFamily="49" charset="0"/>
                <a:cs typeface="Consolas" pitchFamily="49" charset="0"/>
              </a:rPr>
              <a:t>);</a:t>
            </a:r>
          </a:p>
          <a:p>
            <a:r>
              <a:rPr lang="en-US" sz="1400" b="1" dirty="0">
                <a:latin typeface="Consolas" pitchFamily="49" charset="0"/>
                <a:cs typeface="Consolas" pitchFamily="49" charset="0"/>
              </a:rPr>
              <a:t>        }</a:t>
            </a:r>
          </a:p>
          <a:p>
            <a:r>
              <a:rPr lang="en-US" sz="1400" b="1" dirty="0">
                <a:latin typeface="Consolas" pitchFamily="49" charset="0"/>
                <a:cs typeface="Consolas" pitchFamily="49" charset="0"/>
              </a:rPr>
              <a:t>    }</a:t>
            </a:r>
          </a:p>
          <a:p>
            <a:r>
              <a:rPr lang="en-US" sz="1400" b="1" dirty="0" smtClean="0">
                <a:latin typeface="Consolas" pitchFamily="49" charset="0"/>
                <a:cs typeface="Consolas" pitchFamily="49" charset="0"/>
              </a:rPr>
              <a:t>}</a:t>
            </a:r>
          </a:p>
          <a:p>
            <a:endParaRPr lang="en-US" sz="1400" b="1" dirty="0">
              <a:latin typeface="Consolas" pitchFamily="49" charset="0"/>
              <a:cs typeface="Consolas" pitchFamily="49" charset="0"/>
            </a:endParaRPr>
          </a:p>
          <a:p>
            <a:r>
              <a:rPr lang="en-US" sz="1400" b="1" dirty="0" smtClean="0">
                <a:latin typeface="Consolas" pitchFamily="49" charset="0"/>
                <a:cs typeface="Consolas" pitchFamily="49" charset="0"/>
              </a:rPr>
              <a:t>public </a:t>
            </a:r>
            <a:r>
              <a:rPr lang="en-US" sz="1400" b="1" dirty="0" err="1" smtClean="0">
                <a:latin typeface="Consolas" pitchFamily="49" charset="0"/>
                <a:cs typeface="Consolas" pitchFamily="49" charset="0"/>
              </a:rPr>
              <a:t>RightPanelStackPanel</a:t>
            </a:r>
            <a:r>
              <a:rPr lang="en-US" sz="1400" b="1" dirty="0" smtClean="0">
                <a:latin typeface="Consolas" pitchFamily="49" charset="0"/>
                <a:cs typeface="Consolas" pitchFamily="49" charset="0"/>
              </a:rPr>
              <a:t>()</a:t>
            </a:r>
          </a:p>
          <a:p>
            <a:r>
              <a:rPr lang="en-US" sz="1400" b="1" dirty="0" smtClean="0">
                <a:latin typeface="Consolas" pitchFamily="49" charset="0"/>
                <a:cs typeface="Consolas" pitchFamily="49" charset="0"/>
              </a:rPr>
              <a:t>{</a:t>
            </a:r>
          </a:p>
          <a:p>
            <a:r>
              <a:rPr lang="en-US" sz="1400" b="1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400" b="1" dirty="0" smtClean="0">
                <a:latin typeface="Consolas" pitchFamily="49" charset="0"/>
                <a:cs typeface="Consolas" pitchFamily="49" charset="0"/>
              </a:rPr>
              <a:t>   void </a:t>
            </a:r>
            <a:r>
              <a:rPr lang="en-US" sz="1400" b="1" dirty="0" err="1" smtClean="0">
                <a:latin typeface="Consolas" pitchFamily="49" charset="0"/>
                <a:cs typeface="Consolas" pitchFamily="49" charset="0"/>
              </a:rPr>
              <a:t>bbViewModel</a:t>
            </a:r>
            <a:r>
              <a:rPr lang="en-US" sz="1400" b="1" dirty="0" smtClean="0">
                <a:latin typeface="Consolas" pitchFamily="49" charset="0"/>
                <a:cs typeface="Consolas" pitchFamily="49" charset="0"/>
              </a:rPr>
              <a:t> = ...;</a:t>
            </a:r>
          </a:p>
          <a:p>
            <a:r>
              <a:rPr lang="en-US" sz="1400" b="1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400" b="1" dirty="0" smtClean="0">
                <a:latin typeface="Consolas" pitchFamily="49" charset="0"/>
                <a:cs typeface="Consolas" pitchFamily="49" charset="0"/>
              </a:rPr>
              <a:t>   void </a:t>
            </a:r>
            <a:r>
              <a:rPr lang="en-US" sz="1400" b="1" dirty="0" err="1" smtClean="0">
                <a:latin typeface="Consolas" pitchFamily="49" charset="0"/>
                <a:cs typeface="Consolas" pitchFamily="49" charset="0"/>
              </a:rPr>
              <a:t>cwViewModel</a:t>
            </a:r>
            <a:r>
              <a:rPr lang="en-US" sz="1400" b="1" dirty="0" smtClean="0">
                <a:latin typeface="Consolas" pitchFamily="49" charset="0"/>
                <a:cs typeface="Consolas" pitchFamily="49" charset="0"/>
              </a:rPr>
              <a:t> = ...;</a:t>
            </a:r>
          </a:p>
          <a:p>
            <a:r>
              <a:rPr lang="en-US" sz="1400" b="1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400" b="1" dirty="0" smtClean="0">
                <a:latin typeface="Consolas" pitchFamily="49" charset="0"/>
                <a:cs typeface="Consolas" pitchFamily="49" charset="0"/>
              </a:rPr>
              <a:t>   this.Grid1_ItemSelected += </a:t>
            </a:r>
            <a:r>
              <a:rPr lang="en-US" sz="1400" b="1" dirty="0" err="1" smtClean="0">
                <a:latin typeface="Consolas" pitchFamily="49" charset="0"/>
                <a:cs typeface="Consolas" pitchFamily="49" charset="0"/>
              </a:rPr>
              <a:t>bbViewModel.OnGridItemSelected</a:t>
            </a:r>
            <a:r>
              <a:rPr lang="en-US" sz="1400" b="1" dirty="0" smtClean="0">
                <a:latin typeface="Consolas" pitchFamily="49" charset="0"/>
                <a:cs typeface="Consolas" pitchFamily="49" charset="0"/>
              </a:rPr>
              <a:t>;</a:t>
            </a:r>
          </a:p>
          <a:p>
            <a:r>
              <a:rPr lang="en-US" sz="1400" b="1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400" b="1" dirty="0" smtClean="0">
                <a:latin typeface="Consolas" pitchFamily="49" charset="0"/>
                <a:cs typeface="Consolas" pitchFamily="49" charset="0"/>
              </a:rPr>
              <a:t>   this.Grid1_ItemSelected += </a:t>
            </a:r>
            <a:r>
              <a:rPr lang="en-US" sz="1400" b="1" dirty="0" err="1" smtClean="0">
                <a:latin typeface="Consolas" pitchFamily="49" charset="0"/>
                <a:cs typeface="Consolas" pitchFamily="49" charset="0"/>
              </a:rPr>
              <a:t>cwViewModel.OnGridItemSelected</a:t>
            </a:r>
            <a:r>
              <a:rPr lang="en-US" sz="1400" b="1" dirty="0" smtClean="0">
                <a:latin typeface="Consolas" pitchFamily="49" charset="0"/>
                <a:cs typeface="Consolas" pitchFamily="49" charset="0"/>
              </a:rPr>
              <a:t>;</a:t>
            </a:r>
          </a:p>
          <a:p>
            <a:r>
              <a:rPr lang="en-US" sz="1400" b="1" dirty="0" smtClean="0">
                <a:latin typeface="Consolas" pitchFamily="49" charset="0"/>
                <a:cs typeface="Consolas" pitchFamily="49" charset="0"/>
              </a:rPr>
              <a:t>}</a:t>
            </a:r>
            <a:endParaRPr lang="en-US" sz="1400" b="1" dirty="0"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4049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Ff921153.BC11DEC1C1BF292F03D855B7FBA4C20F(en-us,PandP.40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375" y="1547812"/>
            <a:ext cx="6191250" cy="3762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/>
              <a:t>A Composite Example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1602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Composite Goals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Components are loosely coupled</a:t>
            </a:r>
          </a:p>
          <a:p>
            <a:r>
              <a:rPr lang="en-US" dirty="0" smtClean="0"/>
              <a:t>Components easily integrate into coherent “shell”</a:t>
            </a:r>
          </a:p>
          <a:p>
            <a:r>
              <a:rPr lang="en-US" dirty="0" smtClean="0"/>
              <a:t>Promotes reuse while maintaining separation of concerns</a:t>
            </a:r>
          </a:p>
          <a:p>
            <a:r>
              <a:rPr lang="en-US" dirty="0" smtClean="0"/>
              <a:t>Allow independent development by multiple modular teams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4337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Chris Weldon - @</a:t>
            </a:r>
            <a:r>
              <a:rPr lang="en-US" dirty="0" err="1" smtClean="0"/>
              <a:t>neraath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416157" cy="4525963"/>
          </a:xfrm>
        </p:spPr>
        <p:txBody>
          <a:bodyPr>
            <a:normAutofit/>
          </a:bodyPr>
          <a:lstStyle/>
          <a:p>
            <a:pPr>
              <a:lnSpc>
                <a:spcPct val="130000"/>
              </a:lnSpc>
            </a:pPr>
            <a:r>
              <a:rPr lang="en-US" sz="2800" dirty="0" err="1" smtClean="0"/>
              <a:t>Fightin</a:t>
            </a:r>
            <a:r>
              <a:rPr lang="en-US" sz="2800" dirty="0" smtClean="0"/>
              <a:t>’ Texas Aggie</a:t>
            </a:r>
          </a:p>
          <a:p>
            <a:pPr>
              <a:lnSpc>
                <a:spcPct val="130000"/>
              </a:lnSpc>
            </a:pPr>
            <a:r>
              <a:rPr lang="en-US" sz="2800" dirty="0" smtClean="0"/>
              <a:t>C# Developer since </a:t>
            </a:r>
            <a:r>
              <a:rPr lang="en-US" sz="2800" dirty="0" smtClean="0"/>
              <a:t>2005</a:t>
            </a:r>
          </a:p>
          <a:p>
            <a:pPr>
              <a:lnSpc>
                <a:spcPct val="130000"/>
              </a:lnSpc>
            </a:pPr>
            <a:r>
              <a:rPr lang="en-US" sz="2800" dirty="0" smtClean="0"/>
              <a:t>SharePoint 2010 and Identity Management</a:t>
            </a:r>
            <a:endParaRPr lang="en-US" sz="2800" dirty="0" smtClean="0"/>
          </a:p>
          <a:p>
            <a:pPr>
              <a:lnSpc>
                <a:spcPct val="130000"/>
              </a:lnSpc>
            </a:pPr>
            <a:r>
              <a:rPr lang="en-US" sz="2800" dirty="0" smtClean="0"/>
              <a:t>Sr. Consultant at Improving Enterprises</a:t>
            </a:r>
          </a:p>
          <a:p>
            <a:pPr>
              <a:lnSpc>
                <a:spcPct val="130000"/>
              </a:lnSpc>
            </a:pPr>
            <a:r>
              <a:rPr lang="en-US" sz="2800" dirty="0" err="1" smtClean="0"/>
              <a:t>chris@chrisweldon.net</a:t>
            </a:r>
            <a:endParaRPr lang="en-US" sz="28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6101" y="2120500"/>
            <a:ext cx="3250699" cy="3250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256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Composite View Design Pattern</a:t>
            </a:r>
            <a:endParaRPr lang="en-US" dirty="0"/>
          </a:p>
        </p:txBody>
      </p:sp>
      <p:pic>
        <p:nvPicPr>
          <p:cNvPr id="1026" name="Picture 2" descr="Ff921146.b74a7573-3f97-400e-ab4f-84554b172a5b(en-us,PandP.20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2342" y="1279125"/>
            <a:ext cx="6667500" cy="5229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1521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Patterns Used in Prism</a:t>
            </a:r>
            <a:endParaRPr lang="en-US" dirty="0"/>
          </a:p>
        </p:txBody>
      </p:sp>
      <p:pic>
        <p:nvPicPr>
          <p:cNvPr id="5122" name="Picture 2" descr="Ff921146.64E2BE8FC764C086E6B74A0EDE3DAC88(en-us,PandP.40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0" y="2050026"/>
            <a:ext cx="5715000" cy="4191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0224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Modular Development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083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 descr="Gg405479.FDBCCF188A40719622EB9AC60FBAB5B6(en-us,PandP.40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0" y="1614487"/>
            <a:ext cx="5715000" cy="3629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1233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Dependency Injection</a:t>
            </a:r>
            <a:endParaRPr lang="en-US" dirty="0"/>
          </a:p>
        </p:txBody>
      </p:sp>
      <p:pic>
        <p:nvPicPr>
          <p:cNvPr id="20482" name="Picture 2" descr="Gg405479.C178D110CDBD7ABB64DE1FDB8BABABED(en-us,PandP.40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0" y="1417638"/>
            <a:ext cx="5715000" cy="4514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7826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Prism and </a:t>
            </a:r>
            <a:r>
              <a:rPr lang="en-US" dirty="0" err="1" smtClean="0"/>
              <a:t>IoC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Supports any </a:t>
            </a:r>
            <a:r>
              <a:rPr lang="en-US" dirty="0" err="1" smtClean="0"/>
              <a:t>IoC</a:t>
            </a:r>
            <a:r>
              <a:rPr lang="en-US" dirty="0" smtClean="0"/>
              <a:t> container</a:t>
            </a:r>
          </a:p>
          <a:p>
            <a:r>
              <a:rPr lang="en-US" dirty="0" smtClean="0"/>
              <a:t>Has OOB Support for</a:t>
            </a:r>
          </a:p>
          <a:p>
            <a:pPr lvl="1"/>
            <a:r>
              <a:rPr lang="en-US" dirty="0" smtClean="0"/>
              <a:t>MEF</a:t>
            </a:r>
          </a:p>
          <a:p>
            <a:pPr lvl="1"/>
            <a:r>
              <a:rPr lang="en-US" dirty="0" smtClean="0"/>
              <a:t>Unity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3262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/>
              <a:t>Prism Modules</a:t>
            </a:r>
            <a:endParaRPr lang="en-US" dirty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3169372" y="2936556"/>
            <a:ext cx="2805255" cy="9848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cs typeface="Consolas" pitchFamily="49" charset="0"/>
              </a:rPr>
              <a:t>public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 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cs typeface="Consolas" pitchFamily="49" charset="0"/>
              </a:rPr>
              <a:t>interface </a:t>
            </a:r>
            <a:r>
              <a:rPr kumimoji="0" lang="en-US" sz="16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IModule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{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1600" dirty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 void Initialize();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Consolas" pitchFamily="49" charset="0"/>
              <a:cs typeface="Consolas" pitchFamily="49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}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05212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457199" y="266676"/>
            <a:ext cx="8229600" cy="1143000"/>
          </a:xfrm>
        </p:spPr>
        <p:txBody>
          <a:bodyPr/>
          <a:lstStyle/>
          <a:p>
            <a:r>
              <a:rPr lang="en-US" dirty="0" smtClean="0"/>
              <a:t>MEF Modules</a:t>
            </a:r>
            <a:endParaRPr lang="en-US" dirty="0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2776636" y="2813447"/>
            <a:ext cx="3590727" cy="12311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[</a:t>
            </a:r>
            <a:r>
              <a:rPr kumimoji="0" lang="en-US" sz="16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ModuleExport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(</a:t>
            </a:r>
            <a:r>
              <a:rPr kumimoji="0" lang="en-US" sz="1600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cs typeface="Consolas" pitchFamily="49" charset="0"/>
              </a:rPr>
              <a:t>typeof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(</a:t>
            </a:r>
            <a:r>
              <a:rPr kumimoji="0" lang="en-US" sz="16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ModuleB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))]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cs typeface="Consolas" pitchFamily="49" charset="0"/>
              </a:rPr>
              <a:t>public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 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cs typeface="Consolas" pitchFamily="49" charset="0"/>
              </a:rPr>
              <a:t>class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 </a:t>
            </a:r>
            <a:r>
              <a:rPr kumimoji="0" lang="en-US" sz="16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ModuleB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 : </a:t>
            </a:r>
            <a:r>
              <a:rPr kumimoji="0" lang="en-US" sz="16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IModule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{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1600" dirty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 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...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}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83455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57200" y="279552"/>
            <a:ext cx="8229600" cy="1143000"/>
          </a:xfrm>
        </p:spPr>
        <p:txBody>
          <a:bodyPr/>
          <a:lstStyle/>
          <a:p>
            <a:r>
              <a:rPr lang="en-US" dirty="0" smtClean="0"/>
              <a:t>Module Catalogs (XAML)</a:t>
            </a:r>
            <a:endParaRPr lang="en-US" dirty="0"/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188008" y="1582340"/>
            <a:ext cx="8675452" cy="36933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&lt;</a:t>
            </a:r>
            <a:r>
              <a:rPr kumimoji="0" lang="en-US" sz="1000" b="1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Modularity:ModuleCatalog</a:t>
            </a:r>
            <a:r>
              <a:rPr kumimoji="0" lang="en-US" sz="10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000" b="1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1000" b="1" dirty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   </a:t>
            </a:r>
            <a:r>
              <a:rPr kumimoji="0" lang="en-US" sz="1000" b="1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xmlns</a:t>
            </a:r>
            <a:r>
              <a:rPr kumimoji="0" lang="en-US" sz="10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="http://schemas.microsoft.com/</a:t>
            </a:r>
            <a:r>
              <a:rPr kumimoji="0" lang="en-US" sz="1000" b="1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winfx</a:t>
            </a:r>
            <a:r>
              <a:rPr kumimoji="0" lang="en-US" sz="10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/2006/</a:t>
            </a:r>
            <a:r>
              <a:rPr kumimoji="0" lang="en-US" sz="1000" b="1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xaml</a:t>
            </a:r>
            <a:r>
              <a:rPr kumimoji="0" lang="en-US" sz="10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/presentation"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000" b="1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1000" b="1" dirty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   </a:t>
            </a:r>
            <a:r>
              <a:rPr kumimoji="0" lang="en-US" sz="1000" b="1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xmlns:x</a:t>
            </a:r>
            <a:r>
              <a:rPr kumimoji="0" lang="en-US" sz="10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="http://schemas.microsoft.com/</a:t>
            </a:r>
            <a:r>
              <a:rPr kumimoji="0" lang="en-US" sz="1000" b="1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winfx</a:t>
            </a:r>
            <a:r>
              <a:rPr kumimoji="0" lang="en-US" sz="10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/2006/</a:t>
            </a:r>
            <a:r>
              <a:rPr kumimoji="0" lang="en-US" sz="1000" b="1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xaml</a:t>
            </a:r>
            <a:r>
              <a:rPr kumimoji="0" lang="en-US" sz="10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"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000" b="1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1000" b="1" dirty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   </a:t>
            </a:r>
            <a:r>
              <a:rPr kumimoji="0" lang="en-US" sz="1000" b="1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xmlns:sys</a:t>
            </a:r>
            <a:r>
              <a:rPr kumimoji="0" lang="en-US" sz="10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="</a:t>
            </a:r>
            <a:r>
              <a:rPr kumimoji="0" lang="en-US" sz="1000" b="1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clr-namespace:System;assembly</a:t>
            </a:r>
            <a:r>
              <a:rPr kumimoji="0" lang="en-US" sz="10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=</a:t>
            </a:r>
            <a:r>
              <a:rPr kumimoji="0" lang="en-US" sz="1000" b="1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mscorlib</a:t>
            </a:r>
            <a:r>
              <a:rPr kumimoji="0" lang="en-US" sz="10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"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000" b="1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1000" b="1" dirty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   </a:t>
            </a:r>
            <a:r>
              <a:rPr kumimoji="0" lang="en-US" sz="1000" b="1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xmlns:Modularity</a:t>
            </a:r>
            <a:r>
              <a:rPr kumimoji="0" lang="en-US" sz="10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="</a:t>
            </a:r>
            <a:r>
              <a:rPr kumimoji="0" lang="en-US" sz="1000" b="1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clr-namespace:Microsoft.Practices.Prism.Modularity;assembly</a:t>
            </a:r>
            <a:r>
              <a:rPr kumimoji="0" lang="en-US" sz="10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=</a:t>
            </a:r>
            <a:r>
              <a:rPr kumimoji="0" lang="en-US" sz="1000" b="1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Microsoft.Practices.Prism</a:t>
            </a:r>
            <a:r>
              <a:rPr kumimoji="0" lang="en-US" sz="10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"&gt;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000" b="1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1000" b="1" dirty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kumimoji="0" lang="en-US" sz="10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&lt;</a:t>
            </a:r>
            <a:r>
              <a:rPr kumimoji="0" lang="en-US" sz="1000" b="1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Modularity:ModuleInfoGroup</a:t>
            </a:r>
            <a:r>
              <a:rPr kumimoji="0" lang="en-US" sz="10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 Ref="</a:t>
            </a:r>
            <a:r>
              <a:rPr kumimoji="0" lang="en-US" sz="1000" b="1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ModuleB.xap</a:t>
            </a:r>
            <a:r>
              <a:rPr kumimoji="0" lang="en-US" sz="10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" </a:t>
            </a:r>
            <a:r>
              <a:rPr kumimoji="0" lang="en-US" sz="1000" b="1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InitializationMode</a:t>
            </a:r>
            <a:r>
              <a:rPr kumimoji="0" lang="en-US" sz="10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="</a:t>
            </a:r>
            <a:r>
              <a:rPr kumimoji="0" lang="en-US" sz="1000" b="1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WhenAvailable</a:t>
            </a:r>
            <a:r>
              <a:rPr kumimoji="0" lang="en-US" sz="10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"&gt;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000" b="1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1000" b="1" dirty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 </a:t>
            </a:r>
            <a:r>
              <a:rPr kumimoji="0" lang="en-US" sz="10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&lt;</a:t>
            </a:r>
            <a:r>
              <a:rPr kumimoji="0" lang="en-US" sz="1000" b="1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Modularity:ModuleInfo</a:t>
            </a:r>
            <a:r>
              <a:rPr kumimoji="0" lang="en-US" sz="10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 </a:t>
            </a:r>
            <a:r>
              <a:rPr kumimoji="0" lang="en-US" sz="1000" b="1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ModuleName</a:t>
            </a:r>
            <a:r>
              <a:rPr kumimoji="0" lang="en-US" sz="10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="</a:t>
            </a:r>
            <a:r>
              <a:rPr kumimoji="0" lang="en-US" sz="1000" b="1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ModuleB</a:t>
            </a:r>
            <a:r>
              <a:rPr kumimoji="0" lang="en-US" sz="10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"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000" b="1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1000" b="1" dirty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                        </a:t>
            </a:r>
            <a:r>
              <a:rPr kumimoji="0" lang="en-US" sz="1000" b="1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ModuleType</a:t>
            </a:r>
            <a:r>
              <a:rPr kumimoji="0" lang="en-US" sz="10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="</a:t>
            </a:r>
            <a:r>
              <a:rPr kumimoji="0" lang="en-US" sz="1000" b="1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ModuleB.ModuleB</a:t>
            </a:r>
            <a:r>
              <a:rPr kumimoji="0" lang="en-US" sz="10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, </a:t>
            </a:r>
            <a:r>
              <a:rPr kumimoji="0" lang="en-US" sz="1000" b="1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ModuleB</a:t>
            </a:r>
            <a:r>
              <a:rPr kumimoji="0" lang="en-US" sz="10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, Version=1.0.0.0, Culture=neutral, </a:t>
            </a:r>
            <a:r>
              <a:rPr kumimoji="0" lang="en-US" sz="1000" b="1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PublicKeyToken</a:t>
            </a:r>
            <a:r>
              <a:rPr kumimoji="0" lang="en-US" sz="10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=null" /&gt;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000" b="1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1000" b="1" dirty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kumimoji="0" lang="en-US" sz="10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&lt;/</a:t>
            </a:r>
            <a:r>
              <a:rPr kumimoji="0" lang="en-US" sz="1000" b="1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Modularity:ModuleInfoGroup</a:t>
            </a:r>
            <a:r>
              <a:rPr kumimoji="0" lang="en-US" sz="10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&gt;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000" b="1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1000" b="1" dirty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kumimoji="0" lang="en-US" sz="10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&lt;</a:t>
            </a:r>
            <a:r>
              <a:rPr kumimoji="0" lang="en-US" sz="1000" b="1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Modularity:ModuleInfoGroup</a:t>
            </a:r>
            <a:r>
              <a:rPr kumimoji="0" lang="en-US" sz="10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 </a:t>
            </a:r>
            <a:r>
              <a:rPr kumimoji="0" lang="en-US" sz="1000" b="1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InitializationMode</a:t>
            </a:r>
            <a:r>
              <a:rPr kumimoji="0" lang="en-US" sz="10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="</a:t>
            </a:r>
            <a:r>
              <a:rPr kumimoji="0" lang="en-US" sz="1000" b="1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OnDemand</a:t>
            </a:r>
            <a:r>
              <a:rPr kumimoji="0" lang="en-US" sz="10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"&gt;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000" b="1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1000" b="1" dirty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 </a:t>
            </a:r>
            <a:r>
              <a:rPr kumimoji="0" lang="en-US" sz="10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&lt;</a:t>
            </a:r>
            <a:r>
              <a:rPr kumimoji="0" lang="en-US" sz="1000" b="1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Modularity:ModuleInfo</a:t>
            </a:r>
            <a:r>
              <a:rPr kumimoji="0" lang="en-US" sz="10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 Ref="</a:t>
            </a:r>
            <a:r>
              <a:rPr kumimoji="0" lang="en-US" sz="1000" b="1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ModuleE.xap</a:t>
            </a:r>
            <a:r>
              <a:rPr kumimoji="0" lang="en-US" sz="10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" </a:t>
            </a:r>
            <a:r>
              <a:rPr kumimoji="0" lang="en-US" sz="1000" b="1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ModuleName</a:t>
            </a:r>
            <a:r>
              <a:rPr kumimoji="0" lang="en-US" sz="10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="</a:t>
            </a:r>
            <a:r>
              <a:rPr kumimoji="0" lang="en-US" sz="1000" b="1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ModuleE</a:t>
            </a:r>
            <a:r>
              <a:rPr kumimoji="0" lang="en-US" sz="10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"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000" b="1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1000" b="1" dirty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                        </a:t>
            </a:r>
            <a:r>
              <a:rPr kumimoji="0" lang="en-US" sz="1000" b="1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ModuleType</a:t>
            </a:r>
            <a:r>
              <a:rPr kumimoji="0" lang="en-US" sz="10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="</a:t>
            </a:r>
            <a:r>
              <a:rPr kumimoji="0" lang="en-US" sz="1000" b="1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ModuleE.ModuleE</a:t>
            </a:r>
            <a:r>
              <a:rPr kumimoji="0" lang="en-US" sz="10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, </a:t>
            </a:r>
            <a:r>
              <a:rPr kumimoji="0" lang="en-US" sz="1000" b="1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ModuleE</a:t>
            </a:r>
            <a:r>
              <a:rPr kumimoji="0" lang="en-US" sz="10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, Version=1.0.0.0, Culture=neutral, </a:t>
            </a:r>
            <a:r>
              <a:rPr kumimoji="0" lang="en-US" sz="1000" b="1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PublicKeyToken</a:t>
            </a:r>
            <a:r>
              <a:rPr kumimoji="0" lang="en-US" sz="10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=null" /&gt;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000" b="1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1000" b="1" dirty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 </a:t>
            </a:r>
            <a:r>
              <a:rPr kumimoji="0" lang="en-US" sz="10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&lt;</a:t>
            </a:r>
            <a:r>
              <a:rPr kumimoji="0" lang="en-US" sz="1000" b="1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Modularity:ModuleInfo</a:t>
            </a:r>
            <a:r>
              <a:rPr kumimoji="0" lang="en-US" sz="10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 Ref="</a:t>
            </a:r>
            <a:r>
              <a:rPr kumimoji="0" lang="en-US" sz="1000" b="1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ModuleF.xap</a:t>
            </a:r>
            <a:r>
              <a:rPr kumimoji="0" lang="en-US" sz="10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" </a:t>
            </a:r>
            <a:r>
              <a:rPr kumimoji="0" lang="en-US" sz="1000" b="1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ModuleName</a:t>
            </a:r>
            <a:r>
              <a:rPr kumimoji="0" lang="en-US" sz="10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="</a:t>
            </a:r>
            <a:r>
              <a:rPr kumimoji="0" lang="en-US" sz="1000" b="1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ModuleF</a:t>
            </a:r>
            <a:r>
              <a:rPr kumimoji="0" lang="en-US" sz="10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"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000" b="1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1000" b="1" dirty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                        </a:t>
            </a:r>
            <a:r>
              <a:rPr kumimoji="0" lang="en-US" sz="1000" b="1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ModuleType</a:t>
            </a:r>
            <a:r>
              <a:rPr kumimoji="0" lang="en-US" sz="10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="</a:t>
            </a:r>
            <a:r>
              <a:rPr kumimoji="0" lang="en-US" sz="1000" b="1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ModuleF.ModuleF</a:t>
            </a:r>
            <a:r>
              <a:rPr kumimoji="0" lang="en-US" sz="10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, </a:t>
            </a:r>
            <a:r>
              <a:rPr kumimoji="0" lang="en-US" sz="1000" b="1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ModuleF</a:t>
            </a:r>
            <a:r>
              <a:rPr kumimoji="0" lang="en-US" sz="10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, Version=1.0.0.0, Culture=neutral, </a:t>
            </a:r>
            <a:r>
              <a:rPr kumimoji="0" lang="en-US" sz="1000" b="1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PublicKeyToken</a:t>
            </a:r>
            <a:r>
              <a:rPr kumimoji="0" lang="en-US" sz="10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=null" &gt;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000" b="1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1000" b="1" dirty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   </a:t>
            </a:r>
            <a:r>
              <a:rPr kumimoji="0" lang="en-US" sz="10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&lt;</a:t>
            </a:r>
            <a:r>
              <a:rPr kumimoji="0" lang="en-US" sz="1000" b="1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Modularity:ModuleInfo.DependsOn</a:t>
            </a:r>
            <a:r>
              <a:rPr kumimoji="0" lang="en-US" sz="10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&gt;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000" b="1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1000" b="1" dirty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     </a:t>
            </a:r>
            <a:r>
              <a:rPr kumimoji="0" lang="en-US" sz="10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&lt;</a:t>
            </a:r>
            <a:r>
              <a:rPr kumimoji="0" lang="en-US" sz="1000" b="1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sys:String</a:t>
            </a:r>
            <a:r>
              <a:rPr kumimoji="0" lang="en-US" sz="10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&gt;</a:t>
            </a:r>
            <a:r>
              <a:rPr kumimoji="0" lang="en-US" sz="1000" b="1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ModuleE</a:t>
            </a:r>
            <a:r>
              <a:rPr kumimoji="0" lang="en-US" sz="10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&lt;/</a:t>
            </a:r>
            <a:r>
              <a:rPr kumimoji="0" lang="en-US" sz="1000" b="1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sys:String</a:t>
            </a:r>
            <a:r>
              <a:rPr kumimoji="0" lang="en-US" sz="10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&gt;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000" b="1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1000" b="1" dirty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   </a:t>
            </a:r>
            <a:r>
              <a:rPr kumimoji="0" lang="en-US" sz="10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&lt;/</a:t>
            </a:r>
            <a:r>
              <a:rPr kumimoji="0" lang="en-US" sz="1000" b="1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Modularity:ModuleInfo.DependsOn</a:t>
            </a:r>
            <a:r>
              <a:rPr kumimoji="0" lang="en-US" sz="10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&gt;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000" b="1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1000" b="1" dirty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 </a:t>
            </a:r>
            <a:r>
              <a:rPr kumimoji="0" lang="en-US" sz="10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&lt;/</a:t>
            </a:r>
            <a:r>
              <a:rPr kumimoji="0" lang="en-US" sz="1000" b="1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Modularity:ModuleInfo</a:t>
            </a:r>
            <a:r>
              <a:rPr kumimoji="0" lang="en-US" sz="10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&gt;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000" b="1" dirty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</a:t>
            </a:r>
            <a:r>
              <a:rPr kumimoji="0" lang="en-US" sz="10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&lt;/</a:t>
            </a:r>
            <a:r>
              <a:rPr kumimoji="0" lang="en-US" sz="1000" b="1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Modularity:ModuleInfoGroup</a:t>
            </a:r>
            <a:r>
              <a:rPr kumimoji="0" lang="en-US" sz="10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&gt;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000" b="1" dirty="0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  &lt;!-- Module info without a group --&gt;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000" b="1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1000" b="1" dirty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kumimoji="0" lang="en-US" sz="10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&lt;</a:t>
            </a:r>
            <a:r>
              <a:rPr kumimoji="0" lang="en-US" sz="1000" b="1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Modularity:ModuleInfo</a:t>
            </a:r>
            <a:r>
              <a:rPr kumimoji="0" lang="en-US" sz="10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 Ref="</a:t>
            </a:r>
            <a:r>
              <a:rPr kumimoji="0" lang="en-US" sz="1000" b="1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ModuleD.xap</a:t>
            </a:r>
            <a:r>
              <a:rPr kumimoji="0" lang="en-US" sz="10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" </a:t>
            </a:r>
            <a:r>
              <a:rPr kumimoji="0" lang="en-US" sz="1000" b="1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ModuleName</a:t>
            </a:r>
            <a:r>
              <a:rPr kumimoji="0" lang="en-US" sz="10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="</a:t>
            </a:r>
            <a:r>
              <a:rPr kumimoji="0" lang="en-US" sz="1000" b="1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ModuleD</a:t>
            </a:r>
            <a:r>
              <a:rPr kumimoji="0" lang="en-US" sz="10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"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000" b="1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1000" b="1" dirty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                      </a:t>
            </a:r>
            <a:r>
              <a:rPr kumimoji="0" lang="en-US" sz="1000" b="1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ModuleType</a:t>
            </a:r>
            <a:r>
              <a:rPr kumimoji="0" lang="en-US" sz="10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="</a:t>
            </a:r>
            <a:r>
              <a:rPr kumimoji="0" lang="en-US" sz="1000" b="1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ModuleD.ModuleD</a:t>
            </a:r>
            <a:r>
              <a:rPr kumimoji="0" lang="en-US" sz="10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, </a:t>
            </a:r>
            <a:r>
              <a:rPr kumimoji="0" lang="en-US" sz="1000" b="1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ModuleD</a:t>
            </a:r>
            <a:r>
              <a:rPr kumimoji="0" lang="en-US" sz="10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, Version=1.0.0.0, Culture=neutral, </a:t>
            </a:r>
            <a:r>
              <a:rPr kumimoji="0" lang="en-US" sz="1000" b="1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PublicKeyToken</a:t>
            </a:r>
            <a:r>
              <a:rPr kumimoji="0" lang="en-US" sz="10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=null" /&gt;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&lt;/</a:t>
            </a:r>
            <a:r>
              <a:rPr kumimoji="0" lang="en-US" sz="1000" b="1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Modularity:ModuleCatalog</a:t>
            </a:r>
            <a:r>
              <a:rPr kumimoji="0" lang="en-US" sz="10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&gt;</a:t>
            </a:r>
            <a:r>
              <a:rPr kumimoji="0" lang="en-US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78450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/>
              <a:t>Module Catalogs (XAML)</a:t>
            </a:r>
            <a:endParaRPr lang="en-US" dirty="0"/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471" y="2890391"/>
            <a:ext cx="9143529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cs typeface="Consolas" pitchFamily="49" charset="0"/>
              </a:rPr>
              <a:t>protected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 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cs typeface="Consolas" pitchFamily="49" charset="0"/>
              </a:rPr>
              <a:t>override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 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IModuleCatalog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 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CreateModuleCatalog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()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{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 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cs typeface="Consolas" pitchFamily="49" charset="0"/>
              </a:rPr>
              <a:t>return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 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ModuleCatalog.CreateFromXaml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(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     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cs typeface="Consolas" pitchFamily="49" charset="0"/>
              </a:rPr>
              <a:t>new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 Uri(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A31515"/>
                </a:solidFill>
                <a:effectLst/>
                <a:latin typeface="Consolas" pitchFamily="49" charset="0"/>
                <a:cs typeface="Consolas" pitchFamily="49" charset="0"/>
              </a:rPr>
              <a:t>"/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A31515"/>
                </a:solidFill>
                <a:effectLst/>
                <a:latin typeface="Consolas" pitchFamily="49" charset="0"/>
                <a:cs typeface="Consolas" pitchFamily="49" charset="0"/>
              </a:rPr>
              <a:t>MyProject.Silverlight;component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A31515"/>
                </a:solidFill>
                <a:effectLst/>
                <a:latin typeface="Consolas" pitchFamily="49" charset="0"/>
                <a:cs typeface="Consolas" pitchFamily="49" charset="0"/>
              </a:rPr>
              <a:t>/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A31515"/>
                </a:solidFill>
                <a:effectLst/>
                <a:latin typeface="Consolas" pitchFamily="49" charset="0"/>
                <a:cs typeface="Consolas" pitchFamily="49" charset="0"/>
              </a:rPr>
              <a:t>ModulesCatalog.xaml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A31515"/>
                </a:solidFill>
                <a:effectLst/>
                <a:latin typeface="Consolas" pitchFamily="49" charset="0"/>
                <a:cs typeface="Consolas" pitchFamily="49" charset="0"/>
              </a:rPr>
              <a:t>"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, 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UriKind.Relative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));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}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37050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@</a:t>
            </a:r>
            <a:r>
              <a:rPr lang="en-US" dirty="0" err="1" smtClean="0"/>
              <a:t>neraath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#</a:t>
            </a:r>
            <a:r>
              <a:rPr lang="en-US" dirty="0" err="1" smtClean="0"/>
              <a:t>exxon</a:t>
            </a:r>
            <a:endParaRPr lang="en-US" dirty="0" smtClean="0"/>
          </a:p>
          <a:p>
            <a:r>
              <a:rPr lang="en-US" dirty="0" smtClean="0"/>
              <a:t>#prism</a:t>
            </a:r>
          </a:p>
          <a:p>
            <a:r>
              <a:rPr lang="en-US" dirty="0" smtClean="0"/>
              <a:t>#</a:t>
            </a:r>
            <a:r>
              <a:rPr lang="en-US" dirty="0" err="1" smtClean="0"/>
              <a:t>awesomespeaker</a:t>
            </a:r>
            <a:endParaRPr lang="en-US" dirty="0" smtClean="0"/>
          </a:p>
          <a:p>
            <a:r>
              <a:rPr lang="en-US" dirty="0" smtClean="0"/>
              <a:t>#</a:t>
            </a:r>
            <a:r>
              <a:rPr lang="en-US" dirty="0" err="1" smtClean="0"/>
              <a:t>wickedtopic</a:t>
            </a:r>
            <a:endParaRPr lang="en-US" dirty="0" smtClean="0"/>
          </a:p>
          <a:p>
            <a:r>
              <a:rPr lang="en-US" dirty="0" smtClean="0"/>
              <a:t>#horrible</a:t>
            </a:r>
          </a:p>
          <a:p>
            <a:r>
              <a:rPr lang="en-US" dirty="0" smtClean="0"/>
              <a:t>#</a:t>
            </a:r>
            <a:r>
              <a:rPr lang="en-US" dirty="0" err="1" smtClean="0"/>
              <a:t>omgwtfshootme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1142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/>
              <a:t>Module Catalogs (</a:t>
            </a:r>
            <a:r>
              <a:rPr lang="en-US" dirty="0" err="1" smtClean="0"/>
              <a:t>Config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57943" y="2197894"/>
            <a:ext cx="9028113" cy="2462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&lt;?xml version="1.0" encoding="utf-8" ?&gt;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&lt;configuration&gt;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000" b="1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1000" b="1" dirty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kumimoji="0" lang="en-US" sz="10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&lt;</a:t>
            </a:r>
            <a:r>
              <a:rPr kumimoji="0" lang="en-US" sz="1000" b="1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configSections</a:t>
            </a:r>
            <a:r>
              <a:rPr kumimoji="0" lang="en-US" sz="10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&gt;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000" b="1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1000" b="1" dirty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 </a:t>
            </a:r>
            <a:r>
              <a:rPr kumimoji="0" lang="en-US" sz="10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&lt;section name="modules" type="Microsoft.Practices.Prism.Modularity.ModulesConfigurationSection, </a:t>
            </a:r>
            <a:r>
              <a:rPr kumimoji="0" lang="en-US" sz="1000" b="1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Microsoft.Practices.Prism</a:t>
            </a:r>
            <a:r>
              <a:rPr kumimoji="0" lang="en-US" sz="10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"/&gt;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 &lt;/</a:t>
            </a:r>
            <a:r>
              <a:rPr kumimoji="0" lang="en-US" sz="1000" b="1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configSections</a:t>
            </a:r>
            <a:r>
              <a:rPr kumimoji="0" lang="en-US" sz="10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 &lt;modules&gt;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   &lt;module </a:t>
            </a:r>
            <a:r>
              <a:rPr kumimoji="0" lang="en-US" sz="1000" b="1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assemblyFile</a:t>
            </a:r>
            <a:r>
              <a:rPr kumimoji="0" lang="en-US" sz="10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="ModularityWithUnity.Desktop.ModuleE.dll"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000" b="1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1000" b="1" dirty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        </a:t>
            </a:r>
            <a:r>
              <a:rPr kumimoji="0" lang="en-US" sz="1000" b="1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moduleType</a:t>
            </a:r>
            <a:r>
              <a:rPr kumimoji="0" lang="en-US" sz="10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="</a:t>
            </a:r>
            <a:r>
              <a:rPr kumimoji="0" lang="en-US" sz="1000" b="1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ModularityWithUnity.Desktop.ModuleE</a:t>
            </a:r>
            <a:r>
              <a:rPr kumimoji="0" lang="en-US" sz="10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, ..." </a:t>
            </a:r>
            <a:r>
              <a:rPr kumimoji="0" lang="en-US" sz="1000" b="1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moduleName</a:t>
            </a:r>
            <a:r>
              <a:rPr kumimoji="0" lang="en-US" sz="10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="</a:t>
            </a:r>
            <a:r>
              <a:rPr kumimoji="0" lang="en-US" sz="1000" b="1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ModuleE</a:t>
            </a:r>
            <a:r>
              <a:rPr kumimoji="0" lang="en-US" sz="10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" </a:t>
            </a:r>
            <a:r>
              <a:rPr kumimoji="0" lang="en-US" sz="1000" b="1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startupLoaded</a:t>
            </a:r>
            <a:r>
              <a:rPr kumimoji="0" lang="en-US" sz="10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="false" /&gt;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000" b="1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1000" b="1" dirty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</a:t>
            </a:r>
            <a:r>
              <a:rPr kumimoji="0" lang="en-US" sz="10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&lt;module </a:t>
            </a:r>
            <a:r>
              <a:rPr kumimoji="0" lang="en-US" sz="1000" b="1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assemblyFile</a:t>
            </a:r>
            <a:r>
              <a:rPr kumimoji="0" lang="en-US" sz="10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="ModularityWithUnity.Desktop.ModuleF.dll"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000" b="1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1000" b="1" dirty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        </a:t>
            </a:r>
            <a:r>
              <a:rPr kumimoji="0" lang="en-US" sz="1000" b="1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moduleType</a:t>
            </a:r>
            <a:r>
              <a:rPr kumimoji="0" lang="en-US" sz="10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="</a:t>
            </a:r>
            <a:r>
              <a:rPr kumimoji="0" lang="en-US" sz="1000" b="1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ModularityWithUnity.Desktop.ModuleF</a:t>
            </a:r>
            <a:r>
              <a:rPr kumimoji="0" lang="en-US" sz="10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, ..." </a:t>
            </a:r>
            <a:r>
              <a:rPr kumimoji="0" lang="en-US" sz="1000" b="1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moduleName</a:t>
            </a:r>
            <a:r>
              <a:rPr kumimoji="0" lang="en-US" sz="10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="</a:t>
            </a:r>
            <a:r>
              <a:rPr kumimoji="0" lang="en-US" sz="1000" b="1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ModuleF</a:t>
            </a:r>
            <a:r>
              <a:rPr kumimoji="0" lang="en-US" sz="10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" </a:t>
            </a:r>
            <a:r>
              <a:rPr kumimoji="0" lang="en-US" sz="1000" b="1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startupLoaded</a:t>
            </a:r>
            <a:r>
              <a:rPr kumimoji="0" lang="en-US" sz="10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="false"&gt;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     &lt;dependencies&gt;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000" b="1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1000" b="1" dirty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    </a:t>
            </a:r>
            <a:r>
              <a:rPr kumimoji="0" lang="en-US" sz="10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&lt;dependency </a:t>
            </a:r>
            <a:r>
              <a:rPr kumimoji="0" lang="en-US" sz="1000" b="1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moduleName</a:t>
            </a:r>
            <a:r>
              <a:rPr kumimoji="0" lang="en-US" sz="10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="</a:t>
            </a:r>
            <a:r>
              <a:rPr kumimoji="0" lang="en-US" sz="1000" b="1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ModuleE</a:t>
            </a:r>
            <a:r>
              <a:rPr kumimoji="0" lang="en-US" sz="10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"/&gt;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000" b="1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1000" b="1" dirty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  </a:t>
            </a:r>
            <a:r>
              <a:rPr kumimoji="0" lang="en-US" sz="10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&lt;/dependencies&gt;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000" b="1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1000" b="1" dirty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</a:t>
            </a:r>
            <a:r>
              <a:rPr kumimoji="0" lang="en-US" sz="10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&lt;/module&gt;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000" b="1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1000" b="1" dirty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kumimoji="0" lang="en-US" sz="10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&lt;/modules&gt;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&lt;/configuration&gt;</a:t>
            </a:r>
            <a:r>
              <a:rPr kumimoji="0" lang="en-US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30646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/>
              <a:t>Module Catalogs (</a:t>
            </a:r>
            <a:r>
              <a:rPr lang="en-US" dirty="0" err="1" smtClean="0"/>
              <a:t>Config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1789187" y="2995301"/>
            <a:ext cx="5565626" cy="8617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cs typeface="Consolas" pitchFamily="49" charset="0"/>
              </a:rPr>
              <a:t>protected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 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cs typeface="Consolas" pitchFamily="49" charset="0"/>
              </a:rPr>
              <a:t>override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 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IModuleCatalog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 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CreateModuleCatalog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()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{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 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cs typeface="Consolas" pitchFamily="49" charset="0"/>
              </a:rPr>
              <a:t>return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 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cs typeface="Consolas" pitchFamily="49" charset="0"/>
              </a:rPr>
              <a:t>new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 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ConfigurationModuleCatalog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();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}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23257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57199" y="274638"/>
            <a:ext cx="8229600" cy="1143000"/>
          </a:xfrm>
        </p:spPr>
        <p:txBody>
          <a:bodyPr/>
          <a:lstStyle/>
          <a:p>
            <a:r>
              <a:rPr lang="en-US" dirty="0" smtClean="0"/>
              <a:t>Module Catalogs (Directory)</a:t>
            </a:r>
            <a:endParaRPr lang="en-US" dirty="0"/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1143176" y="2865653"/>
            <a:ext cx="6857647" cy="8617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cs typeface="Consolas" pitchFamily="49" charset="0"/>
              </a:rPr>
              <a:t>protected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 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cs typeface="Consolas" pitchFamily="49" charset="0"/>
              </a:rPr>
              <a:t>override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 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IModuleCatalog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 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CreateModuleCatalog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()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{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 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cs typeface="Consolas" pitchFamily="49" charset="0"/>
              </a:rPr>
              <a:t>return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 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cs typeface="Consolas" pitchFamily="49" charset="0"/>
              </a:rPr>
              <a:t>new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 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DirectoryModuleCatalog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() {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ModulePath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 = 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A31515"/>
                </a:solidFill>
                <a:effectLst/>
                <a:latin typeface="Consolas" pitchFamily="49" charset="0"/>
                <a:cs typeface="Consolas" pitchFamily="49" charset="0"/>
              </a:rPr>
              <a:t>@".\Modules"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};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}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33530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Vertical Slicing</a:t>
            </a:r>
            <a:endParaRPr lang="en-US" dirty="0"/>
          </a:p>
        </p:txBody>
      </p:sp>
      <p:pic>
        <p:nvPicPr>
          <p:cNvPr id="18434" name="Picture 2" descr="Gg405479.8190AAE2E77DB6B78B2EDE52B80BCBFC(en-us,PandP.40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0" y="2066924"/>
            <a:ext cx="5715000" cy="2724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9984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Horizontal Slicing</a:t>
            </a:r>
            <a:endParaRPr lang="en-US" dirty="0"/>
          </a:p>
        </p:txBody>
      </p:sp>
      <p:pic>
        <p:nvPicPr>
          <p:cNvPr id="19458" name="Picture 2" descr="Gg405479.F5068513C95BFD8F4407F70E90451A91(en-us,PandP.40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0" y="2062162"/>
            <a:ext cx="5715000" cy="2733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742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Number of Modules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Not uncommon to have 10-50 for large applications</a:t>
            </a:r>
          </a:p>
          <a:p>
            <a:r>
              <a:rPr lang="en-US" dirty="0" smtClean="0"/>
              <a:t>Recommend one module per project</a:t>
            </a:r>
          </a:p>
          <a:p>
            <a:pPr lvl="1"/>
            <a:r>
              <a:rPr lang="en-US" dirty="0" smtClean="0"/>
              <a:t>Keeps logical modules separate</a:t>
            </a:r>
          </a:p>
          <a:p>
            <a:pPr lvl="1"/>
            <a:r>
              <a:rPr lang="en-US" dirty="0" smtClean="0"/>
              <a:t>Promotes proper encapsulation</a:t>
            </a:r>
          </a:p>
          <a:p>
            <a:pPr lvl="1"/>
            <a:r>
              <a:rPr lang="en-US" dirty="0" smtClean="0"/>
              <a:t>Easier deployment</a:t>
            </a:r>
          </a:p>
        </p:txBody>
      </p:sp>
    </p:spTree>
    <p:extLst>
      <p:ext uri="{BB962C8B-B14F-4D97-AF65-F5344CB8AC3E}">
        <p14:creationId xmlns:p14="http://schemas.microsoft.com/office/powerpoint/2010/main" val="2150486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Communicating between Modules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666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ICommand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err="1" smtClean="0"/>
              <a:t>RoutedCommand</a:t>
            </a:r>
            <a:r>
              <a:rPr lang="en-US" dirty="0" smtClean="0"/>
              <a:t> helps to route command execution and handling up and down the visual tree</a:t>
            </a:r>
          </a:p>
          <a:p>
            <a:r>
              <a:rPr lang="en-US" b="1" dirty="0" err="1" smtClean="0"/>
              <a:t>CompositeCommand</a:t>
            </a:r>
            <a:r>
              <a:rPr lang="en-US" dirty="0" smtClean="0"/>
              <a:t> allows multiple commands to be chained</a:t>
            </a:r>
          </a:p>
          <a:p>
            <a:pPr lvl="1"/>
            <a:r>
              <a:rPr lang="en-US" dirty="0" smtClean="0"/>
              <a:t>Supports enablement via </a:t>
            </a:r>
            <a:r>
              <a:rPr lang="en-US" dirty="0" err="1" smtClean="0"/>
              <a:t>CanExecuteChanged</a:t>
            </a:r>
            <a:r>
              <a:rPr lang="en-US" dirty="0"/>
              <a:t> </a:t>
            </a:r>
            <a:r>
              <a:rPr lang="en-US" dirty="0" smtClean="0"/>
              <a:t>and </a:t>
            </a:r>
            <a:r>
              <a:rPr lang="en-US" dirty="0" err="1" smtClean="0"/>
              <a:t>CanExecute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5764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546859" y="1705451"/>
            <a:ext cx="8050281" cy="34470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public class 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ArticleViewModel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 : 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NotificationObject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{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 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private 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readonly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 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ICommand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 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showArticleListCommand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;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400" dirty="0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    public 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ArticleViewModel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(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INewsFeedService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 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newsFeedService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,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                         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IRegionManager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 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regionManager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,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                         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IEventAggregator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 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eventAggregator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)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 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{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     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this.showArticleListCommand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 = new 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DelegateCommand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(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this.ShowArticleList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);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 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}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400" dirty="0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    public 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ICommand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 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ShowArticleListCommand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 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{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     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get { return 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this.showArticleListCommand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; }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 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}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}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52195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994097" y="1490007"/>
            <a:ext cx="7155805" cy="38779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cs typeface="Consolas" pitchFamily="49" charset="0"/>
              </a:rPr>
              <a:t>public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 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cs typeface="Consolas" pitchFamily="49" charset="0"/>
              </a:rPr>
              <a:t>class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 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MyViewModel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 : 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NotificationObject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{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 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cs typeface="Consolas" pitchFamily="49" charset="0"/>
              </a:rPr>
              <a:t>private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 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cs typeface="Consolas" pitchFamily="49" charset="0"/>
              </a:rPr>
              <a:t>readonly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 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CompositeCommand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 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saveAllCommand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;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400" dirty="0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    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cs typeface="Consolas" pitchFamily="49" charset="0"/>
              </a:rPr>
              <a:t>public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 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ArticleViewModel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(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INewsFeedService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 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newsFeedService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,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                         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IRegionManager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 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regionManager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,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                         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IEventAggregator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 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eventAggregator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)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 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{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     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cs typeface="Consolas" pitchFamily="49" charset="0"/>
              </a:rPr>
              <a:t>this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.saveAllCommand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 = 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cs typeface="Consolas" pitchFamily="49" charset="0"/>
              </a:rPr>
              <a:t>new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 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CompositeCommand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();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     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cs typeface="Consolas" pitchFamily="49" charset="0"/>
              </a:rPr>
              <a:t>this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.saveAllCommand.RegisterCommand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(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cs typeface="Consolas" pitchFamily="49" charset="0"/>
              </a:rPr>
              <a:t>new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 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SaveProductsCommand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());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     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cs typeface="Consolas" pitchFamily="49" charset="0"/>
              </a:rPr>
              <a:t>this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.saveAllCommand.RegisterCommand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(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cs typeface="Consolas" pitchFamily="49" charset="0"/>
              </a:rPr>
              <a:t>new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 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SaveOrdersCommand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());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 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}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400" dirty="0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    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cs typeface="Consolas" pitchFamily="49" charset="0"/>
              </a:rPr>
              <a:t>public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 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ICommand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 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SaveAllCommand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 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{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     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cs typeface="Consolas" pitchFamily="49" charset="0"/>
              </a:rPr>
              <a:t>get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 { 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cs typeface="Consolas" pitchFamily="49" charset="0"/>
              </a:rPr>
              <a:t>return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 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cs typeface="Consolas" pitchFamily="49" charset="0"/>
              </a:rPr>
              <a:t>this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.saveAllCommand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; }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 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}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}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73993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neraath\Documents\GitHub\prism-talk\improving-slid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75" y="509587"/>
            <a:ext cx="8629650" cy="5838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3247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2" descr="http://alltogetherset.com/blog/wp-content/uploads/2012/08/Sharing-is-Goo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6025" y="23699"/>
            <a:ext cx="9715500" cy="6819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5639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Event Aggregator</a:t>
            </a:r>
            <a:endParaRPr lang="en-US" dirty="0"/>
          </a:p>
        </p:txBody>
      </p:sp>
      <p:pic>
        <p:nvPicPr>
          <p:cNvPr id="11266" name="Picture 2" descr="Ff921122.5E93527B77AFC3B3576B1D5B5ADB0B14(en-us,PandP.40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0" y="2381249"/>
            <a:ext cx="5715000" cy="2095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1332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756853" y="2936557"/>
            <a:ext cx="7630294" cy="9848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cs typeface="Consolas" pitchFamily="49" charset="0"/>
              </a:rPr>
              <a:t>public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 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cs typeface="Consolas" pitchFamily="49" charset="0"/>
              </a:rPr>
              <a:t>interface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 </a:t>
            </a:r>
            <a:r>
              <a:rPr kumimoji="0" lang="en-US" sz="16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IEventAggregator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{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1600" dirty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 </a:t>
            </a:r>
            <a:r>
              <a:rPr kumimoji="0" lang="en-US" sz="16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TEventType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 </a:t>
            </a:r>
            <a:r>
              <a:rPr kumimoji="0" lang="en-US" sz="16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GetEvent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&lt;</a:t>
            </a:r>
            <a:r>
              <a:rPr kumimoji="0" lang="en-US" sz="16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TEventType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&gt;() 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cs typeface="Consolas" pitchFamily="49" charset="0"/>
              </a:rPr>
              <a:t>where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 </a:t>
            </a:r>
            <a:r>
              <a:rPr kumimoji="0" lang="en-US" sz="16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TEventType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 : </a:t>
            </a:r>
            <a:r>
              <a:rPr kumimoji="0" lang="en-US" sz="16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EventBase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;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}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61151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-143234" y="2044005"/>
            <a:ext cx="9430467" cy="27699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  public class </a:t>
            </a:r>
            <a:r>
              <a:rPr kumimoji="0" lang="en-US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CompositePresentationEvent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&lt;</a:t>
            </a:r>
            <a:r>
              <a:rPr kumimoji="0" lang="en-US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TPayload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&gt; : </a:t>
            </a:r>
            <a:r>
              <a:rPr kumimoji="0" lang="en-US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EventBase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  {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 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...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 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public </a:t>
            </a:r>
            <a:r>
              <a:rPr kumimoji="0" lang="en-US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SubscriptionToken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 Subscribe(Action&lt;</a:t>
            </a:r>
            <a:r>
              <a:rPr kumimoji="0" lang="en-US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TPayload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&gt; action);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 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public </a:t>
            </a:r>
            <a:r>
              <a:rPr kumimoji="0" lang="en-US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SubscriptionToken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 Subscribe(Action&lt;</a:t>
            </a:r>
            <a:r>
              <a:rPr kumimoji="0" lang="en-US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TPayload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&gt; action, </a:t>
            </a:r>
            <a:r>
              <a:rPr kumimoji="0" lang="en-US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ThreadOption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 </a:t>
            </a:r>
            <a:r>
              <a:rPr kumimoji="0" lang="en-US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threadOption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);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 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public </a:t>
            </a:r>
            <a:r>
              <a:rPr kumimoji="0" lang="en-US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SubscriptionToken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 Subscribe(Action&lt;</a:t>
            </a:r>
            <a:r>
              <a:rPr kumimoji="0" lang="en-US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TPayload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&gt; action, </a:t>
            </a:r>
            <a:r>
              <a:rPr kumimoji="0" lang="en-US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bool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 </a:t>
            </a:r>
            <a:r>
              <a:rPr kumimoji="0" lang="en-US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keepSubscriberReferenceAlive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)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 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public virtual </a:t>
            </a:r>
            <a:r>
              <a:rPr kumimoji="0" lang="en-US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SubscriptionToken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 Subscribe(Action&lt;</a:t>
            </a:r>
            <a:r>
              <a:rPr kumimoji="0" lang="en-US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TPayload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&gt; action, </a:t>
            </a:r>
            <a:r>
              <a:rPr kumimoji="0" lang="en-US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ThreadOption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 </a:t>
            </a:r>
            <a:r>
              <a:rPr kumimoji="0" lang="en-US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threadOption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,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                                            </a:t>
            </a:r>
            <a:r>
              <a:rPr kumimoji="0" lang="en-US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bool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 </a:t>
            </a:r>
            <a:r>
              <a:rPr kumimoji="0" lang="en-US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keepSubscriberReferenceAlive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);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 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public virtual </a:t>
            </a:r>
            <a:r>
              <a:rPr kumimoji="0" lang="en-US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SubscriptionToken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 Subscribe(Action&lt;</a:t>
            </a:r>
            <a:r>
              <a:rPr kumimoji="0" lang="en-US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TPayload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&gt; action, </a:t>
            </a:r>
            <a:r>
              <a:rPr kumimoji="0" lang="en-US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ThreadOption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 </a:t>
            </a:r>
            <a:r>
              <a:rPr kumimoji="0" lang="en-US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threadOption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,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                                            </a:t>
            </a:r>
            <a:r>
              <a:rPr kumimoji="0" lang="en-US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bool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 </a:t>
            </a:r>
            <a:r>
              <a:rPr kumimoji="0" lang="en-US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keepSubscriberReferenceAlive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, Predicate&lt;</a:t>
            </a:r>
            <a:r>
              <a:rPr kumimoji="0" lang="en-US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TPayload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&gt; filter);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 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public virtual void Publish(</a:t>
            </a:r>
            <a:r>
              <a:rPr kumimoji="0" lang="en-US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TPayload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 payload);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 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public virtual void Unsubscribe(Action&lt;</a:t>
            </a:r>
            <a:r>
              <a:rPr kumimoji="0" lang="en-US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TPayload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&gt; subscriber);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 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public virtual </a:t>
            </a:r>
            <a:r>
              <a:rPr kumimoji="0" lang="en-US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bool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 Contains(Action&lt;</a:t>
            </a:r>
            <a:r>
              <a:rPr kumimoji="0" lang="en-US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TPayload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&gt; subscriber)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 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...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  }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92021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720785" y="3321278"/>
            <a:ext cx="7702430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cs typeface="Consolas" pitchFamily="49" charset="0"/>
              </a:rPr>
              <a:t>public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 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cs typeface="Consolas" pitchFamily="49" charset="0"/>
              </a:rPr>
              <a:t>class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 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TickerSymbolSelectedEvent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 : 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CompositePresentationEvent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&lt;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cs typeface="Consolas" pitchFamily="49" charset="0"/>
              </a:rPr>
              <a:t>string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&gt;{}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07125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695939" y="2013772"/>
            <a:ext cx="7752122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cs typeface="Consolas" pitchFamily="49" charset="0"/>
              </a:rPr>
              <a:t>this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.eventAggregator.GetEvent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&lt;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TickerSymbolSelectedEvent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&gt;().Publish(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A31515"/>
                </a:solidFill>
                <a:effectLst/>
                <a:latin typeface="Consolas" pitchFamily="49" charset="0"/>
                <a:cs typeface="Consolas" pitchFamily="49" charset="0"/>
              </a:rPr>
              <a:t>"STOCK0"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); </a:t>
            </a:r>
            <a:endParaRPr kumimoji="0" 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/>
              <a:t>Publishing and Subscribing</a:t>
            </a:r>
            <a:endParaRPr 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1093483" y="3684028"/>
            <a:ext cx="6957033" cy="23698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cs typeface="Consolas" pitchFamily="49" charset="0"/>
              </a:rPr>
              <a:t>public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 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cs typeface="Consolas" pitchFamily="49" charset="0"/>
              </a:rPr>
              <a:t>void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 Run()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{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 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...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 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cs typeface="Consolas" pitchFamily="49" charset="0"/>
              </a:rPr>
              <a:t>this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.eventAggregator.GetEvent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&lt;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TickerSymbolSelectedEvent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&gt;()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                     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.Subscribe(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ShowNews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, 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ThreadOption.UIThread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);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}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400" dirty="0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cs typeface="Consolas" pitchFamily="49" charset="0"/>
              </a:rPr>
              <a:t>public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 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cs typeface="Consolas" pitchFamily="49" charset="0"/>
              </a:rPr>
              <a:t>void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 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ShowNews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(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cs typeface="Consolas" pitchFamily="49" charset="0"/>
              </a:rPr>
              <a:t>string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 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companySymbol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)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{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 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cs typeface="Consolas" pitchFamily="49" charset="0"/>
              </a:rPr>
              <a:t>this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.articlePresentationModel.SetTickerSymbol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(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companySymbol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);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}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79460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57200" y="266676"/>
            <a:ext cx="8229600" cy="1143000"/>
          </a:xfrm>
        </p:spPr>
        <p:txBody>
          <a:bodyPr/>
          <a:lstStyle/>
          <a:p>
            <a:r>
              <a:rPr lang="en-US" dirty="0" smtClean="0"/>
              <a:t>Subscription Filtering</a:t>
            </a:r>
            <a:endParaRPr lang="en-US" dirty="0"/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636519" y="2998113"/>
            <a:ext cx="8050281" cy="8617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FundAddedEvent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 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fundAddedEvent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 = 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cs typeface="Consolas" pitchFamily="49" charset="0"/>
              </a:rPr>
              <a:t>this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.eventAggregator.GetEvent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&lt;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FundAddedEvent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&gt;();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400" dirty="0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fundAddedEvent.Subscribe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(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FundAddedEventHandler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, 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ThreadOption.UIThread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, 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cs typeface="Consolas" pitchFamily="49" charset="0"/>
              </a:rPr>
              <a:t>false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,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 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fundOrder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 =&gt; 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fundOrder.CustomerId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 == 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cs typeface="Consolas" pitchFamily="49" charset="0"/>
              </a:rPr>
              <a:t>this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.customerId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);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04740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UI Composition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65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2" descr="http://donnleviejr.files.wordpress.com/2011/07/j-s-bach-colo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440197"/>
            <a:ext cx="9077267" cy="10463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4071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 descr="Ff921098.869B45BF70BEAF963D2D3C3B4B93C5A3(en-us,PandP.40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0" y="1271587"/>
            <a:ext cx="5715000" cy="4314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7666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Chart a Course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Evolution of Thick Client Apps</a:t>
            </a:r>
          </a:p>
          <a:p>
            <a:r>
              <a:rPr lang="en-US" dirty="0" smtClean="0"/>
              <a:t>Intro to Prism</a:t>
            </a:r>
          </a:p>
          <a:p>
            <a:r>
              <a:rPr lang="en-US" dirty="0" smtClean="0"/>
              <a:t>Prism Features</a:t>
            </a:r>
          </a:p>
          <a:p>
            <a:pPr lvl="1"/>
            <a:r>
              <a:rPr lang="en-US" dirty="0" smtClean="0"/>
              <a:t>Modular Application Development</a:t>
            </a:r>
          </a:p>
          <a:p>
            <a:pPr lvl="1"/>
            <a:r>
              <a:rPr lang="en-US" dirty="0" smtClean="0"/>
              <a:t>Event Aggregator</a:t>
            </a:r>
          </a:p>
          <a:p>
            <a:pPr lvl="1"/>
            <a:r>
              <a:rPr lang="en-US" dirty="0" smtClean="0"/>
              <a:t>Regions and the Region Manager</a:t>
            </a:r>
          </a:p>
          <a:p>
            <a:pPr lvl="1"/>
            <a:r>
              <a:rPr lang="en-US" dirty="0" smtClean="0"/>
              <a:t>View Composition</a:t>
            </a:r>
          </a:p>
          <a:p>
            <a:pPr lvl="1"/>
            <a:r>
              <a:rPr lang="en-US" dirty="0" smtClean="0"/>
              <a:t>Navigation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3259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Regions and </a:t>
            </a:r>
            <a:r>
              <a:rPr lang="en-US" dirty="0" err="1" smtClean="0"/>
              <a:t>RegionManager</a:t>
            </a:r>
            <a:endParaRPr lang="en-US" dirty="0"/>
          </a:p>
        </p:txBody>
      </p:sp>
      <p:pic>
        <p:nvPicPr>
          <p:cNvPr id="29698" name="Picture 2" descr="Ff921098.F7CC02ABD2B4111432AD8901633D6C5B(en-us,PandP.40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0" y="1947862"/>
            <a:ext cx="5715000" cy="2962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6809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Regions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Logical placeholders for UI elements</a:t>
            </a:r>
          </a:p>
          <a:p>
            <a:r>
              <a:rPr lang="en-US" dirty="0" smtClean="0"/>
              <a:t>Can hold any UI content, including </a:t>
            </a:r>
            <a:r>
              <a:rPr lang="en-US" dirty="0" err="1" smtClean="0"/>
              <a:t>DataTemplates</a:t>
            </a:r>
            <a:endParaRPr lang="en-US" dirty="0" smtClean="0"/>
          </a:p>
          <a:p>
            <a:r>
              <a:rPr lang="en-US" dirty="0" smtClean="0"/>
              <a:t>Additional Behaviors can be attached to Regions</a:t>
            </a:r>
          </a:p>
          <a:p>
            <a:pPr lvl="1"/>
            <a:r>
              <a:rPr lang="en-US" dirty="0" smtClean="0"/>
              <a:t>Registration Behavior</a:t>
            </a:r>
          </a:p>
          <a:p>
            <a:pPr lvl="1"/>
            <a:r>
              <a:rPr lang="en-US" dirty="0" smtClean="0"/>
              <a:t>Auto-Population Behavior (View Discovery)</a:t>
            </a:r>
          </a:p>
          <a:p>
            <a:pPr lvl="1"/>
            <a:r>
              <a:rPr lang="en-US" dirty="0" smtClean="0"/>
              <a:t>Region Context Behavior</a:t>
            </a:r>
          </a:p>
          <a:p>
            <a:pPr lvl="1"/>
            <a:r>
              <a:rPr lang="en-US" dirty="0" smtClean="0"/>
              <a:t>Activation Behavior</a:t>
            </a:r>
          </a:p>
          <a:p>
            <a:pPr lvl="1"/>
            <a:r>
              <a:rPr lang="en-US" dirty="0" smtClean="0"/>
              <a:t>Region Lifetime Behavior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8468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 descr="Ff921098.D911E71C13EA21577E46AFCC55864734(en-us,PandP.40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0" y="1417638"/>
            <a:ext cx="5715000" cy="4314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2814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 descr="Ff921098.77F3DC59CBDF535BF41075BCC0CE8D5E(en-us,PandP.40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0" y="1762125"/>
            <a:ext cx="5715000" cy="333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7408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348087" y="1597729"/>
            <a:ext cx="8447825" cy="36625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cs typeface="Consolas" pitchFamily="49" charset="0"/>
              </a:rPr>
              <a:t>public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 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cs typeface="Consolas" pitchFamily="49" charset="0"/>
              </a:rPr>
              <a:t>interface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 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IRegion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 : 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INavigateAsync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, 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INotifyPropertyChanged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{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 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IViewsCollection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 Views { 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cs typeface="Consolas" pitchFamily="49" charset="0"/>
              </a:rPr>
              <a:t>get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; }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 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IViewsCollection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 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ActiveViews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 { 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cs typeface="Consolas" pitchFamily="49" charset="0"/>
              </a:rPr>
              <a:t>get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; }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 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cs typeface="Consolas" pitchFamily="49" charset="0"/>
              </a:rPr>
              <a:t>object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 Context { 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cs typeface="Consolas" pitchFamily="49" charset="0"/>
              </a:rPr>
              <a:t>get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; 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cs typeface="Consolas" pitchFamily="49" charset="0"/>
              </a:rPr>
              <a:t>set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; }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 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cs typeface="Consolas" pitchFamily="49" charset="0"/>
              </a:rPr>
              <a:t>string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 Name { 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cs typeface="Consolas" pitchFamily="49" charset="0"/>
              </a:rPr>
              <a:t>get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; 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cs typeface="Consolas" pitchFamily="49" charset="0"/>
              </a:rPr>
              <a:t>set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; }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 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Comparison&lt;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cs typeface="Consolas" pitchFamily="49" charset="0"/>
              </a:rPr>
              <a:t>object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&gt; 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SortComparison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 { 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cs typeface="Consolas" pitchFamily="49" charset="0"/>
              </a:rPr>
              <a:t>get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; 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cs typeface="Consolas" pitchFamily="49" charset="0"/>
              </a:rPr>
              <a:t>set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; }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 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IRegionManager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 Add(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cs typeface="Consolas" pitchFamily="49" charset="0"/>
              </a:rPr>
              <a:t>object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 view);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 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IRegionManager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 Add(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cs typeface="Consolas" pitchFamily="49" charset="0"/>
              </a:rPr>
              <a:t>object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 view, 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cs typeface="Consolas" pitchFamily="49" charset="0"/>
              </a:rPr>
              <a:t>string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 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viewName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);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 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IRegionManager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 Add(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cs typeface="Consolas" pitchFamily="49" charset="0"/>
              </a:rPr>
              <a:t>object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 view, 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cs typeface="Consolas" pitchFamily="49" charset="0"/>
              </a:rPr>
              <a:t>string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 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viewName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, 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cs typeface="Consolas" pitchFamily="49" charset="0"/>
              </a:rPr>
              <a:t>bool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 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createRegionManagerScope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);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 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cs typeface="Consolas" pitchFamily="49" charset="0"/>
              </a:rPr>
              <a:t>void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 Remove(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cs typeface="Consolas" pitchFamily="49" charset="0"/>
              </a:rPr>
              <a:t>object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 view);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 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cs typeface="Consolas" pitchFamily="49" charset="0"/>
              </a:rPr>
              <a:t>void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 Deactivate(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cs typeface="Consolas" pitchFamily="49" charset="0"/>
              </a:rPr>
              <a:t>object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 view);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 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cs typeface="Consolas" pitchFamily="49" charset="0"/>
              </a:rPr>
              <a:t>object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 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GetView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(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cs typeface="Consolas" pitchFamily="49" charset="0"/>
              </a:rPr>
              <a:t>string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 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viewName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);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 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IRegionManager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 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RegionManager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 { 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cs typeface="Consolas" pitchFamily="49" charset="0"/>
              </a:rPr>
              <a:t>get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; 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cs typeface="Consolas" pitchFamily="49" charset="0"/>
              </a:rPr>
              <a:t>set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; }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 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IRegionBehaviorCollection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 Behaviors { 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cs typeface="Consolas" pitchFamily="49" charset="0"/>
              </a:rPr>
              <a:t>get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; }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 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IRegionNavigationService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 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NavigationService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 { 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cs typeface="Consolas" pitchFamily="49" charset="0"/>
              </a:rPr>
              <a:t>get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; 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cs typeface="Consolas" pitchFamily="49" charset="0"/>
              </a:rPr>
              <a:t>set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; }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}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99807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869864" y="3213556"/>
            <a:ext cx="7404271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&lt;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Controls:AnimatedTabControl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 x:Name="PositionBuySellTab"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 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cal:RegionManager.RegionName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="{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x:Static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 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inf:RegionNames.MainRegion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}"/&gt;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</a:p>
        </p:txBody>
      </p:sp>
      <p:sp>
        <p:nvSpPr>
          <p:cNvPr id="3" name="Title 2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Defining a Region (XAML)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2701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Defining a Region (Code)</a:t>
            </a:r>
            <a:endParaRPr lang="en-US" dirty="0"/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348087" y="3105834"/>
            <a:ext cx="8447825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IRegionManager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 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regionManager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 = 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ServiceLocator.Current.GetInstance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&lt;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IRegionManager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&gt;();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RegionManager.SetRegionManager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(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cs typeface="Consolas" pitchFamily="49" charset="0"/>
              </a:rPr>
              <a:t>this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.ActionContent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, 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regionManager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);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RegionManager.SetRegionName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(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cs typeface="Consolas" pitchFamily="49" charset="0"/>
              </a:rPr>
              <a:t>this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.ActionContent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, 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A31515"/>
                </a:solidFill>
                <a:effectLst/>
                <a:latin typeface="Consolas" pitchFamily="49" charset="0"/>
                <a:cs typeface="Consolas" pitchFamily="49" charset="0"/>
              </a:rPr>
              <a:t>"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A31515"/>
                </a:solidFill>
                <a:effectLst/>
                <a:latin typeface="Consolas" pitchFamily="49" charset="0"/>
                <a:cs typeface="Consolas" pitchFamily="49" charset="0"/>
              </a:rPr>
              <a:t>ActionRegion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A31515"/>
                </a:solidFill>
                <a:effectLst/>
                <a:latin typeface="Consolas" pitchFamily="49" charset="0"/>
                <a:cs typeface="Consolas" pitchFamily="49" charset="0"/>
              </a:rPr>
              <a:t>"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);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07063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View-Based Composition</a:t>
            </a:r>
            <a:endParaRPr lang="en-US" dirty="0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1242563" y="3321278"/>
            <a:ext cx="6658874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cs typeface="Consolas" pitchFamily="49" charset="0"/>
              </a:rPr>
              <a:t>&lt;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A31515"/>
                </a:solidFill>
                <a:effectLst/>
                <a:latin typeface="Consolas" pitchFamily="49" charset="0"/>
                <a:cs typeface="Consolas" pitchFamily="49" charset="0"/>
              </a:rPr>
              <a:t>ContentControl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 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FF0000"/>
                </a:solidFill>
                <a:effectLst/>
                <a:latin typeface="Consolas" pitchFamily="49" charset="0"/>
                <a:cs typeface="Consolas" pitchFamily="49" charset="0"/>
              </a:rPr>
              <a:t>prism:RegionManager.RegionName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cs typeface="Consolas" pitchFamily="49" charset="0"/>
              </a:rPr>
              <a:t>=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"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cs typeface="Consolas" pitchFamily="49" charset="0"/>
              </a:rPr>
              <a:t>MainRegion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" 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Consolas" pitchFamily="49" charset="0"/>
                <a:cs typeface="Consolas" pitchFamily="49" charset="0"/>
              </a:rPr>
              <a:t>...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 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cs typeface="Consolas" pitchFamily="49" charset="0"/>
              </a:rPr>
              <a:t>/&gt;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 </a:t>
            </a:r>
            <a:endParaRPr kumimoji="0" 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5859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2" descr="http://upload.wikimedia.org/wikipedia/commons/4/44/STS-119_Discovery_landing0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7307" y="-92742"/>
            <a:ext cx="10384574" cy="6950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8834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2" descr="http://2.bp.blogspot.com/-O0fM4MKLRIM/TWTG35rSWMI/AAAAAAAAAps/jfjbOKlC6aM/s1600/old_man_getting_injecti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8762" y="1143000"/>
            <a:ext cx="6086475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0687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 descr="http://akamaicovers.oreilly.com/images/0790145315496/lrg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0750" y="490537"/>
            <a:ext cx="4762500" cy="587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2522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 descr="Ff921098.E89D423BE58E785B61E70AF05EB0F518(en-us,PandP.40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0" y="1524000"/>
            <a:ext cx="5715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View Discovery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2670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View Discovery</a:t>
            </a:r>
            <a:endParaRPr lang="en-US" dirty="0"/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1739494" y="3105834"/>
            <a:ext cx="5665012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IRegionManager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 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regionManager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 = ...;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regionManager.RegisterViewWithRegion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(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A31515"/>
                </a:solidFill>
                <a:effectLst/>
                <a:latin typeface="Consolas" pitchFamily="49" charset="0"/>
                <a:cs typeface="Consolas" pitchFamily="49" charset="0"/>
              </a:rPr>
              <a:t>"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A31515"/>
                </a:solidFill>
                <a:effectLst/>
                <a:latin typeface="Consolas" pitchFamily="49" charset="0"/>
                <a:cs typeface="Consolas" pitchFamily="49" charset="0"/>
              </a:rPr>
              <a:t>MainRegion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A31515"/>
                </a:solidFill>
                <a:effectLst/>
                <a:latin typeface="Consolas" pitchFamily="49" charset="0"/>
                <a:cs typeface="Consolas" pitchFamily="49" charset="0"/>
              </a:rPr>
              <a:t>"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, () =&gt;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                  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container.Resolve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&lt;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InboxView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&gt;());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76656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View Injection</a:t>
            </a:r>
            <a:endParaRPr lang="en-US" dirty="0"/>
          </a:p>
        </p:txBody>
      </p:sp>
      <p:pic>
        <p:nvPicPr>
          <p:cNvPr id="33794" name="Picture 2" descr="Ff921098.EDA0B73A2FD9FC5B171ACC1C1A69166A(en-us,PandP.40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0" y="1833562"/>
            <a:ext cx="5715000" cy="3190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0710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View Injection</a:t>
            </a:r>
            <a:endParaRPr lang="en-US" dirty="0"/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1689800" y="2998113"/>
            <a:ext cx="5764399" cy="8617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IRegionManager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 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regionManager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 = ...;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IRegion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 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mainRegion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 = 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regionManager.Regions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[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A31515"/>
                </a:solidFill>
                <a:effectLst/>
                <a:latin typeface="Consolas" pitchFamily="49" charset="0"/>
                <a:cs typeface="Consolas" pitchFamily="49" charset="0"/>
              </a:rPr>
              <a:t>"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A31515"/>
                </a:solidFill>
                <a:effectLst/>
                <a:latin typeface="Consolas" pitchFamily="49" charset="0"/>
                <a:cs typeface="Consolas" pitchFamily="49" charset="0"/>
              </a:rPr>
              <a:t>MainRegion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A31515"/>
                </a:solidFill>
                <a:effectLst/>
                <a:latin typeface="Consolas" pitchFamily="49" charset="0"/>
                <a:cs typeface="Consolas" pitchFamily="49" charset="0"/>
              </a:rPr>
              <a:t>"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];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InboxView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 view = 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cs typeface="Consolas" pitchFamily="49" charset="0"/>
              </a:rPr>
              <a:t>this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.container.Resolve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&lt;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InboxView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&gt;();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mainRegion.Add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(view);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58367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Ordering Views</a:t>
            </a:r>
            <a:endParaRPr lang="en-US" dirty="0"/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1888573" y="1810974"/>
            <a:ext cx="5366854" cy="32316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[Export]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[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ViewSortHint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(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A31515"/>
                </a:solidFill>
                <a:effectLst/>
                <a:latin typeface="Consolas" pitchFamily="49" charset="0"/>
                <a:cs typeface="Consolas" pitchFamily="49" charset="0"/>
              </a:rPr>
              <a:t>"01"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)]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cs typeface="Consolas" pitchFamily="49" charset="0"/>
              </a:rPr>
              <a:t>public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 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cs typeface="Consolas" pitchFamily="49" charset="0"/>
              </a:rPr>
              <a:t>partial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 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cs typeface="Consolas" pitchFamily="49" charset="0"/>
              </a:rPr>
              <a:t>class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 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EmailNavigationItemView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400" dirty="0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[Export]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[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ViewSortHint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(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A31515"/>
                </a:solidFill>
                <a:effectLst/>
                <a:latin typeface="Consolas" pitchFamily="49" charset="0"/>
                <a:cs typeface="Consolas" pitchFamily="49" charset="0"/>
              </a:rPr>
              <a:t>"02"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)]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cs typeface="Consolas" pitchFamily="49" charset="0"/>
              </a:rPr>
              <a:t>public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 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cs typeface="Consolas" pitchFamily="49" charset="0"/>
              </a:rPr>
              <a:t>partial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 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cs typeface="Consolas" pitchFamily="49" charset="0"/>
              </a:rPr>
              <a:t>class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 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CalendarNavigationItemView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400" dirty="0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[Export]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[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ViewSortHint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(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A31515"/>
                </a:solidFill>
                <a:effectLst/>
                <a:latin typeface="Consolas" pitchFamily="49" charset="0"/>
                <a:cs typeface="Consolas" pitchFamily="49" charset="0"/>
              </a:rPr>
              <a:t>"03"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)]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cs typeface="Consolas" pitchFamily="49" charset="0"/>
              </a:rPr>
              <a:t>public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 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cs typeface="Consolas" pitchFamily="49" charset="0"/>
              </a:rPr>
              <a:t>partial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 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cs typeface="Consolas" pitchFamily="49" charset="0"/>
              </a:rPr>
              <a:t>class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 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ContactsDetailNavigationItemView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400" dirty="0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[Export]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[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ViewSortHint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(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A31515"/>
                </a:solidFill>
                <a:effectLst/>
                <a:latin typeface="Consolas" pitchFamily="49" charset="0"/>
                <a:cs typeface="Consolas" pitchFamily="49" charset="0"/>
              </a:rPr>
              <a:t>"04"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)]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cs typeface="Consolas" pitchFamily="49" charset="0"/>
              </a:rPr>
              <a:t>public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 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cs typeface="Consolas" pitchFamily="49" charset="0"/>
              </a:rPr>
              <a:t>partial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 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cs typeface="Consolas" pitchFamily="49" charset="0"/>
              </a:rPr>
              <a:t>class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 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ContactsAvatarNavigationItemView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10529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RegionManager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Can have multiple localized </a:t>
            </a:r>
            <a:r>
              <a:rPr lang="en-US" dirty="0" err="1" smtClean="0"/>
              <a:t>RegionManagers</a:t>
            </a:r>
            <a:endParaRPr lang="en-US" dirty="0" smtClean="0"/>
          </a:p>
          <a:p>
            <a:pPr lvl="1"/>
            <a:r>
              <a:rPr lang="en-US" dirty="0" smtClean="0"/>
              <a:t>Useful to contain module region boundaries</a:t>
            </a:r>
          </a:p>
          <a:p>
            <a:pPr lvl="1"/>
            <a:r>
              <a:rPr lang="en-US" dirty="0" smtClean="0"/>
              <a:t>Keeps module view elements from being added to Global Regions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4547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 descr="Ff921098.2985A028341568D8851ED604B82DE4D1(en-us,PandP.40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0" y="1276349"/>
            <a:ext cx="5715000" cy="4305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4173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 descr="Ff921098.C244CEA1B4D8F4EDC72EF84507A9A66A(en-us,PandP.40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8311" y="1862137"/>
            <a:ext cx="5667375" cy="3133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0601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RegionContext</a:t>
            </a:r>
            <a:endParaRPr lang="en-US" dirty="0"/>
          </a:p>
        </p:txBody>
      </p:sp>
      <p:pic>
        <p:nvPicPr>
          <p:cNvPr id="17410" name="Picture 2" descr="Ff921122.B2FED17023B730FD0E23F2E9B81DE789(en-us,PandP.40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0" y="1904999"/>
            <a:ext cx="5715000" cy="304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7055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149315" y="2998113"/>
            <a:ext cx="8845370" cy="8617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cs typeface="Consolas" pitchFamily="49" charset="0"/>
              </a:rPr>
              <a:t>&lt;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A31515"/>
                </a:solidFill>
                <a:effectLst/>
                <a:latin typeface="Consolas" pitchFamily="49" charset="0"/>
                <a:cs typeface="Consolas" pitchFamily="49" charset="0"/>
              </a:rPr>
              <a:t>TabControl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 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FF0000"/>
                </a:solidFill>
                <a:effectLst/>
                <a:latin typeface="Consolas" pitchFamily="49" charset="0"/>
                <a:cs typeface="Consolas" pitchFamily="49" charset="0"/>
              </a:rPr>
              <a:t>AutomationProperties.AutomationId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cs typeface="Consolas" pitchFamily="49" charset="0"/>
              </a:rPr>
              <a:t>=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"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cs typeface="Consolas" pitchFamily="49" charset="0"/>
              </a:rPr>
              <a:t>DetailsTabControl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"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         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FF0000"/>
                </a:solidFill>
                <a:effectLst/>
                <a:latin typeface="Consolas" pitchFamily="49" charset="0"/>
                <a:cs typeface="Consolas" pitchFamily="49" charset="0"/>
              </a:rPr>
              <a:t>cal:RegionManager.RegionName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cs typeface="Consolas" pitchFamily="49" charset="0"/>
              </a:rPr>
              <a:t>=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"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cs typeface="Consolas" pitchFamily="49" charset="0"/>
              </a:rPr>
              <a:t>{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cs typeface="Consolas" pitchFamily="49" charset="0"/>
              </a:rPr>
              <a:t>x:Static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cs typeface="Consolas" pitchFamily="49" charset="0"/>
              </a:rPr>
              <a:t> 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cs typeface="Consolas" pitchFamily="49" charset="0"/>
              </a:rPr>
              <a:t>local:RegionNames.TabRegion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cs typeface="Consolas" pitchFamily="49" charset="0"/>
              </a:rPr>
              <a:t>}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"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         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FF0000"/>
                </a:solidFill>
                <a:effectLst/>
                <a:latin typeface="Consolas" pitchFamily="49" charset="0"/>
                <a:cs typeface="Consolas" pitchFamily="49" charset="0"/>
              </a:rPr>
              <a:t>cal:RegionManager.RegionContext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cs typeface="Consolas" pitchFamily="49" charset="0"/>
              </a:rPr>
              <a:t>=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"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cs typeface="Consolas" pitchFamily="49" charset="0"/>
              </a:rPr>
              <a:t>{Binding Path=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cs typeface="Consolas" pitchFamily="49" charset="0"/>
              </a:rPr>
              <a:t>SelectedEmployee.EmployeeId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cs typeface="Consolas" pitchFamily="49" charset="0"/>
              </a:rPr>
              <a:t>}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"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Consolas" pitchFamily="49" charset="0"/>
                <a:cs typeface="Consolas" pitchFamily="49" charset="0"/>
              </a:rPr>
              <a:t>...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cs typeface="Consolas" pitchFamily="49" charset="0"/>
              </a:rPr>
              <a:t>&gt;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</a:p>
        </p:txBody>
      </p:sp>
      <p:sp>
        <p:nvSpPr>
          <p:cNvPr id="4" name="Title 3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RegionContext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2634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57500"/>
            <a:ext cx="8229600" cy="1143000"/>
          </a:xfrm>
        </p:spPr>
        <p:txBody>
          <a:bodyPr/>
          <a:lstStyle/>
          <a:p>
            <a:r>
              <a:rPr lang="en-US" dirty="0" smtClean="0"/>
              <a:t>Evolution of Thick Client Apps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5001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Navigation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958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://www.justsymbol.com/images/cross-road-sign-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6362" y="47624"/>
            <a:ext cx="6391275" cy="6810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898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://storage.timheuer.com/navapp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8300" y="2085974"/>
            <a:ext cx="5867400" cy="2686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9278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Navigation is Broad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As simple as adding or removing elements from the visual tree based on state changes</a:t>
            </a:r>
          </a:p>
          <a:p>
            <a:r>
              <a:rPr lang="en-US" dirty="0" smtClean="0"/>
              <a:t>As complex as sets of forms with business rules preventing moving between forms</a:t>
            </a:r>
          </a:p>
          <a:p>
            <a:r>
              <a:rPr lang="en-US" dirty="0" smtClean="0"/>
              <a:t>Ultimately: if the UI changes, it can be considered “navigation”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4616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 Forms of Navigation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State-Based Navigation</a:t>
            </a:r>
          </a:p>
          <a:p>
            <a:pPr lvl="1"/>
            <a:r>
              <a:rPr lang="en-US" dirty="0" smtClean="0"/>
              <a:t>State changes to existing controls in visual tree</a:t>
            </a:r>
          </a:p>
          <a:p>
            <a:r>
              <a:rPr lang="en-US" dirty="0" smtClean="0"/>
              <a:t>View-Based Navigation</a:t>
            </a:r>
          </a:p>
          <a:p>
            <a:pPr lvl="1"/>
            <a:r>
              <a:rPr lang="en-US" dirty="0" smtClean="0"/>
              <a:t>Addition or removal of elements from the visual tree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7669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93780" y="161083"/>
            <a:ext cx="59564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 smtClean="0"/>
              <a:t>State-Based Navigation</a:t>
            </a:r>
            <a:endParaRPr lang="en-US" sz="4800" dirty="0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596550" y="2351782"/>
            <a:ext cx="7950895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cs typeface="Consolas" pitchFamily="49" charset="0"/>
              </a:rPr>
              <a:t>&lt;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A31515"/>
                </a:solidFill>
                <a:effectLst/>
                <a:latin typeface="Consolas" pitchFamily="49" charset="0"/>
                <a:cs typeface="Consolas" pitchFamily="49" charset="0"/>
              </a:rPr>
              <a:t>DataStateBehavior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 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Consolas" pitchFamily="49" charset="0"/>
                <a:cs typeface="Consolas" pitchFamily="49" charset="0"/>
              </a:rPr>
              <a:t>Binding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cs typeface="Consolas" pitchFamily="49" charset="0"/>
              </a:rPr>
              <a:t>=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"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cs typeface="Consolas" pitchFamily="49" charset="0"/>
              </a:rPr>
              <a:t>{Binding 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cs typeface="Consolas" pitchFamily="49" charset="0"/>
              </a:rPr>
              <a:t>IsChecked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cs typeface="Consolas" pitchFamily="49" charset="0"/>
              </a:rPr>
              <a:t>, 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cs typeface="Consolas" pitchFamily="49" charset="0"/>
              </a:rPr>
              <a:t>ElementName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cs typeface="Consolas" pitchFamily="49" charset="0"/>
              </a:rPr>
              <a:t>=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cs typeface="Consolas" pitchFamily="49" charset="0"/>
              </a:rPr>
              <a:t>ShowAsListButton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cs typeface="Consolas" pitchFamily="49" charset="0"/>
              </a:rPr>
              <a:t>}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"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                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FF0000"/>
                </a:solidFill>
                <a:effectLst/>
                <a:latin typeface="Consolas" pitchFamily="49" charset="0"/>
                <a:cs typeface="Consolas" pitchFamily="49" charset="0"/>
              </a:rPr>
              <a:t>TrueState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cs typeface="Consolas" pitchFamily="49" charset="0"/>
              </a:rPr>
              <a:t>=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"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cs typeface="Consolas" pitchFamily="49" charset="0"/>
              </a:rPr>
              <a:t>ShowAsList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" 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FF0000"/>
                </a:solidFill>
                <a:effectLst/>
                <a:latin typeface="Consolas" pitchFamily="49" charset="0"/>
                <a:cs typeface="Consolas" pitchFamily="49" charset="0"/>
              </a:rPr>
              <a:t>FalseState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cs typeface="Consolas" pitchFamily="49" charset="0"/>
              </a:rPr>
              <a:t>=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"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cs typeface="Consolas" pitchFamily="49" charset="0"/>
              </a:rPr>
              <a:t>ShowAsIcons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"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cs typeface="Consolas" pitchFamily="49" charset="0"/>
              </a:rPr>
              <a:t>/&gt;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1217716" y="4196912"/>
            <a:ext cx="6708568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cs typeface="Consolas" pitchFamily="49" charset="0"/>
              </a:rPr>
              <a:t>&lt;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A31515"/>
                </a:solidFill>
                <a:effectLst/>
                <a:latin typeface="Consolas" pitchFamily="49" charset="0"/>
                <a:cs typeface="Consolas" pitchFamily="49" charset="0"/>
              </a:rPr>
              <a:t>DataStateBehavior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 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Consolas" pitchFamily="49" charset="0"/>
                <a:cs typeface="Consolas" pitchFamily="49" charset="0"/>
              </a:rPr>
              <a:t>Binding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cs typeface="Consolas" pitchFamily="49" charset="0"/>
              </a:rPr>
              <a:t>=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"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cs typeface="Consolas" pitchFamily="49" charset="0"/>
              </a:rPr>
              <a:t>{Binding 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cs typeface="Consolas" pitchFamily="49" charset="0"/>
              </a:rPr>
              <a:t>ConnectionStatus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cs typeface="Consolas" pitchFamily="49" charset="0"/>
              </a:rPr>
              <a:t>}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"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                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FF0000"/>
                </a:solidFill>
                <a:effectLst/>
                <a:latin typeface="Consolas" pitchFamily="49" charset="0"/>
                <a:cs typeface="Consolas" pitchFamily="49" charset="0"/>
              </a:rPr>
              <a:t>TrueState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cs typeface="Consolas" pitchFamily="49" charset="0"/>
              </a:rPr>
              <a:t>=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"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cs typeface="Consolas" pitchFamily="49" charset="0"/>
              </a:rPr>
              <a:t>Available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" 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FF0000"/>
                </a:solidFill>
                <a:effectLst/>
                <a:latin typeface="Consolas" pitchFamily="49" charset="0"/>
                <a:cs typeface="Consolas" pitchFamily="49" charset="0"/>
              </a:rPr>
              <a:t>FalseState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cs typeface="Consolas" pitchFamily="49" charset="0"/>
              </a:rPr>
              <a:t>=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"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cs typeface="Consolas" pitchFamily="49" charset="0"/>
              </a:rPr>
              <a:t>Unavailable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"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cs typeface="Consolas" pitchFamily="49" charset="0"/>
              </a:rPr>
              <a:t>/&gt;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39394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Gg430861.F339F5C8335CEE823754C00A191991A4(en-us,PandP.40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375" y="1362075"/>
            <a:ext cx="6191250" cy="413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8131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Gg430861.945A38725F5B8A7F6B2284316EBC9CFC(en-us,PandP.40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375" y="1357312"/>
            <a:ext cx="6191250" cy="4143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9165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93780" y="161083"/>
            <a:ext cx="59564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 smtClean="0"/>
              <a:t>State-Based Navigation</a:t>
            </a:r>
            <a:endParaRPr lang="en-US" sz="4800" dirty="0"/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695938" y="2674947"/>
            <a:ext cx="7752122" cy="15081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cs typeface="Consolas" pitchFamily="49" charset="0"/>
              </a:rPr>
              <a:t>&lt;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A31515"/>
                </a:solidFill>
                <a:effectLst/>
                <a:latin typeface="Consolas" pitchFamily="49" charset="0"/>
                <a:cs typeface="Consolas" pitchFamily="49" charset="0"/>
              </a:rPr>
              <a:t>prism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cs typeface="Consolas" pitchFamily="49" charset="0"/>
              </a:rPr>
              <a:t>: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A31515"/>
                </a:solidFill>
                <a:effectLst/>
                <a:latin typeface="Consolas" pitchFamily="49" charset="0"/>
                <a:cs typeface="Consolas" pitchFamily="49" charset="0"/>
              </a:rPr>
              <a:t>InteractionRequestTrigger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 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FF0000"/>
                </a:solidFill>
                <a:effectLst/>
                <a:latin typeface="Consolas" pitchFamily="49" charset="0"/>
                <a:cs typeface="Consolas" pitchFamily="49" charset="0"/>
              </a:rPr>
              <a:t>SourceObject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cs typeface="Consolas" pitchFamily="49" charset="0"/>
              </a:rPr>
              <a:t>=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"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cs typeface="Consolas" pitchFamily="49" charset="0"/>
              </a:rPr>
              <a:t>{Binding 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cs typeface="Consolas" pitchFamily="49" charset="0"/>
              </a:rPr>
              <a:t>SendMessageRequest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cs typeface="Consolas" pitchFamily="49" charset="0"/>
              </a:rPr>
              <a:t>}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"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cs typeface="Consolas" pitchFamily="49" charset="0"/>
              </a:rPr>
              <a:t>&gt;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cs typeface="Consolas" pitchFamily="49" charset="0"/>
              </a:rPr>
              <a:t>&lt;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A31515"/>
                </a:solidFill>
                <a:effectLst/>
                <a:latin typeface="Consolas" pitchFamily="49" charset="0"/>
                <a:cs typeface="Consolas" pitchFamily="49" charset="0"/>
              </a:rPr>
              <a:t>prism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cs typeface="Consolas" pitchFamily="49" charset="0"/>
              </a:rPr>
              <a:t>: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A31515"/>
                </a:solidFill>
                <a:effectLst/>
                <a:latin typeface="Consolas" pitchFamily="49" charset="0"/>
                <a:cs typeface="Consolas" pitchFamily="49" charset="0"/>
              </a:rPr>
              <a:t>PopupChildWindowAction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cs typeface="Consolas" pitchFamily="49" charset="0"/>
              </a:rPr>
              <a:t>&gt;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 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cs typeface="Consolas" pitchFamily="49" charset="0"/>
              </a:rPr>
              <a:t>&lt;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A31515"/>
                </a:solidFill>
                <a:effectLst/>
                <a:latin typeface="Consolas" pitchFamily="49" charset="0"/>
                <a:cs typeface="Consolas" pitchFamily="49" charset="0"/>
              </a:rPr>
              <a:t>prism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cs typeface="Consolas" pitchFamily="49" charset="0"/>
              </a:rPr>
              <a:t>: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A31515"/>
                </a:solidFill>
                <a:effectLst/>
                <a:latin typeface="Consolas" pitchFamily="49" charset="0"/>
                <a:cs typeface="Consolas" pitchFamily="49" charset="0"/>
              </a:rPr>
              <a:t>PopupChildWindowAction.ChildWindow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cs typeface="Consolas" pitchFamily="49" charset="0"/>
              </a:rPr>
              <a:t>&gt;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   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cs typeface="Consolas" pitchFamily="49" charset="0"/>
              </a:rPr>
              <a:t>&lt;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A31515"/>
                </a:solidFill>
                <a:effectLst/>
                <a:latin typeface="Consolas" pitchFamily="49" charset="0"/>
                <a:cs typeface="Consolas" pitchFamily="49" charset="0"/>
              </a:rPr>
              <a:t>vs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cs typeface="Consolas" pitchFamily="49" charset="0"/>
              </a:rPr>
              <a:t>: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A31515"/>
                </a:solidFill>
                <a:effectLst/>
                <a:latin typeface="Consolas" pitchFamily="49" charset="0"/>
                <a:cs typeface="Consolas" pitchFamily="49" charset="0"/>
              </a:rPr>
              <a:t>SendMessageChildWindow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 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cs typeface="Consolas" pitchFamily="49" charset="0"/>
              </a:rPr>
              <a:t>/&gt;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 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cs typeface="Consolas" pitchFamily="49" charset="0"/>
              </a:rPr>
              <a:t>&lt;/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A31515"/>
                </a:solidFill>
                <a:effectLst/>
                <a:latin typeface="Consolas" pitchFamily="49" charset="0"/>
                <a:cs typeface="Consolas" pitchFamily="49" charset="0"/>
              </a:rPr>
              <a:t>prism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cs typeface="Consolas" pitchFamily="49" charset="0"/>
              </a:rPr>
              <a:t>: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A31515"/>
                </a:solidFill>
                <a:effectLst/>
                <a:latin typeface="Consolas" pitchFamily="49" charset="0"/>
                <a:cs typeface="Consolas" pitchFamily="49" charset="0"/>
              </a:rPr>
              <a:t>PopupChildWindowAction.ChildWindow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cs typeface="Consolas" pitchFamily="49" charset="0"/>
              </a:rPr>
              <a:t>&gt;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cs typeface="Consolas" pitchFamily="49" charset="0"/>
              </a:rPr>
              <a:t>&lt;/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A31515"/>
                </a:solidFill>
                <a:effectLst/>
                <a:latin typeface="Consolas" pitchFamily="49" charset="0"/>
                <a:cs typeface="Consolas" pitchFamily="49" charset="0"/>
              </a:rPr>
              <a:t>prism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cs typeface="Consolas" pitchFamily="49" charset="0"/>
              </a:rPr>
              <a:t>: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A31515"/>
                </a:solidFill>
                <a:effectLst/>
                <a:latin typeface="Consolas" pitchFamily="49" charset="0"/>
                <a:cs typeface="Consolas" pitchFamily="49" charset="0"/>
              </a:rPr>
              <a:t>PopupChildWindowAction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cs typeface="Consolas" pitchFamily="49" charset="0"/>
              </a:rPr>
              <a:t>&gt;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cs typeface="Consolas" pitchFamily="49" charset="0"/>
              </a:rPr>
              <a:t>&lt;/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A31515"/>
                </a:solidFill>
                <a:effectLst/>
                <a:latin typeface="Consolas" pitchFamily="49" charset="0"/>
                <a:cs typeface="Consolas" pitchFamily="49" charset="0"/>
              </a:rPr>
              <a:t>prism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cs typeface="Consolas" pitchFamily="49" charset="0"/>
              </a:rPr>
              <a:t>: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A31515"/>
                </a:solidFill>
                <a:effectLst/>
                <a:latin typeface="Consolas" pitchFamily="49" charset="0"/>
                <a:cs typeface="Consolas" pitchFamily="49" charset="0"/>
              </a:rPr>
              <a:t>InteractionRequestTrigger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cs typeface="Consolas" pitchFamily="49" charset="0"/>
              </a:rPr>
              <a:t>&gt;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04360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View-Based Navigation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Much more complex</a:t>
            </a:r>
          </a:p>
          <a:p>
            <a:r>
              <a:rPr lang="en-US" dirty="0" smtClean="0"/>
              <a:t>Recommended to use Regions to facilitate view changes</a:t>
            </a:r>
          </a:p>
          <a:p>
            <a:pPr lvl="1"/>
            <a:r>
              <a:rPr lang="en-US" dirty="0" smtClean="0"/>
              <a:t>View Injection – Dynamic, Frequently Changing</a:t>
            </a:r>
          </a:p>
          <a:p>
            <a:pPr lvl="1"/>
            <a:r>
              <a:rPr lang="en-US" dirty="0" smtClean="0"/>
              <a:t>View Discovery – Static, Rarely Changing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3533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Ff921153.13911B4AB4414472C64CDB0851C8E112(en-us,PandP.40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086" y="680904"/>
            <a:ext cx="7295828" cy="5496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2967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Prism 4.0 Made Navigation Easier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URI-based navigation</a:t>
            </a:r>
          </a:p>
          <a:p>
            <a:r>
              <a:rPr lang="en-US" dirty="0" smtClean="0"/>
              <a:t>Extensible navigation mechanism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2855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 smtClean="0"/>
              <a:t>INavigateAsync</a:t>
            </a:r>
            <a:endParaRPr lang="en-US" dirty="0" smtClean="0"/>
          </a:p>
          <a:p>
            <a:r>
              <a:rPr lang="en-US" dirty="0" smtClean="0"/>
              <a:t>View-First Navigation</a:t>
            </a:r>
            <a:endParaRPr lang="en-US" dirty="0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1217716" y="1957156"/>
            <a:ext cx="6708568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IRegion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 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mainRegion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 = ...;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mainRegion.RequestNavigate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(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cs typeface="Consolas" pitchFamily="49" charset="0"/>
              </a:rPr>
              <a:t>new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 Uri(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A31515"/>
                </a:solidFill>
                <a:effectLst/>
                <a:latin typeface="Consolas" pitchFamily="49" charset="0"/>
                <a:cs typeface="Consolas" pitchFamily="49" charset="0"/>
              </a:rPr>
              <a:t>"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A31515"/>
                </a:solidFill>
                <a:effectLst/>
                <a:latin typeface="Consolas" pitchFamily="49" charset="0"/>
                <a:cs typeface="Consolas" pitchFamily="49" charset="0"/>
              </a:rPr>
              <a:t>InboxView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A31515"/>
                </a:solidFill>
                <a:effectLst/>
                <a:latin typeface="Consolas" pitchFamily="49" charset="0"/>
                <a:cs typeface="Consolas" pitchFamily="49" charset="0"/>
              </a:rPr>
              <a:t>"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, 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UriKind.Relative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));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1068637" y="3105834"/>
            <a:ext cx="7006726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IRegionManager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 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regionManager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 = ...;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regionManager.RequestNavigate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(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A31515"/>
                </a:solidFill>
                <a:effectLst/>
                <a:latin typeface="Consolas" pitchFamily="49" charset="0"/>
                <a:cs typeface="Consolas" pitchFamily="49" charset="0"/>
              </a:rPr>
              <a:t>"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A31515"/>
                </a:solidFill>
                <a:effectLst/>
                <a:latin typeface="Consolas" pitchFamily="49" charset="0"/>
                <a:cs typeface="Consolas" pitchFamily="49" charset="0"/>
              </a:rPr>
              <a:t>MainRegion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A31515"/>
                </a:solidFill>
                <a:effectLst/>
                <a:latin typeface="Consolas" pitchFamily="49" charset="0"/>
                <a:cs typeface="Consolas" pitchFamily="49" charset="0"/>
              </a:rPr>
              <a:t>"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,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                           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cs typeface="Consolas" pitchFamily="49" charset="0"/>
              </a:rPr>
              <a:t>new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 Uri(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A31515"/>
                </a:solidFill>
                <a:effectLst/>
                <a:latin typeface="Consolas" pitchFamily="49" charset="0"/>
                <a:cs typeface="Consolas" pitchFamily="49" charset="0"/>
              </a:rPr>
              <a:t>"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A31515"/>
                </a:solidFill>
                <a:effectLst/>
                <a:latin typeface="Consolas" pitchFamily="49" charset="0"/>
                <a:cs typeface="Consolas" pitchFamily="49" charset="0"/>
              </a:rPr>
              <a:t>InboxView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A31515"/>
                </a:solidFill>
                <a:effectLst/>
                <a:latin typeface="Consolas" pitchFamily="49" charset="0"/>
                <a:cs typeface="Consolas" pitchFamily="49" charset="0"/>
              </a:rPr>
              <a:t>"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, 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UriKind.Relative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));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1018944" y="4405300"/>
            <a:ext cx="7106112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container.RegisterType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&lt;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cs typeface="Consolas" pitchFamily="49" charset="0"/>
              </a:rPr>
              <a:t>object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, 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InboxView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&gt;(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A31515"/>
                </a:solidFill>
                <a:effectLst/>
                <a:latin typeface="Consolas" pitchFamily="49" charset="0"/>
                <a:cs typeface="Consolas" pitchFamily="49" charset="0"/>
              </a:rPr>
              <a:t>"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A31515"/>
                </a:solidFill>
                <a:effectLst/>
                <a:latin typeface="Consolas" pitchFamily="49" charset="0"/>
                <a:cs typeface="Consolas" pitchFamily="49" charset="0"/>
              </a:rPr>
              <a:t>InboxView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A31515"/>
                </a:solidFill>
                <a:effectLst/>
                <a:latin typeface="Consolas" pitchFamily="49" charset="0"/>
                <a:cs typeface="Consolas" pitchFamily="49" charset="0"/>
              </a:rPr>
              <a:t>"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);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regionManager.Regions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[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Constants.MainRegion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]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          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.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RequestNavigate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(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cs typeface="Consolas" pitchFamily="49" charset="0"/>
              </a:rPr>
              <a:t>new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 Uri(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A31515"/>
                </a:solidFill>
                <a:effectLst/>
                <a:latin typeface="Consolas" pitchFamily="49" charset="0"/>
                <a:cs typeface="Consolas" pitchFamily="49" charset="0"/>
              </a:rPr>
              <a:t>"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A31515"/>
                </a:solidFill>
                <a:effectLst/>
                <a:latin typeface="Consolas" pitchFamily="49" charset="0"/>
                <a:cs typeface="Consolas" pitchFamily="49" charset="0"/>
              </a:rPr>
              <a:t>InboxView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A31515"/>
                </a:solidFill>
                <a:effectLst/>
                <a:latin typeface="Consolas" pitchFamily="49" charset="0"/>
                <a:cs typeface="Consolas" pitchFamily="49" charset="0"/>
              </a:rPr>
              <a:t>"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, 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UriKind.Relative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));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2360657" y="5627355"/>
            <a:ext cx="4422686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[Export(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A31515"/>
                </a:solidFill>
                <a:effectLst/>
                <a:latin typeface="Consolas" pitchFamily="49" charset="0"/>
                <a:cs typeface="Consolas" pitchFamily="49" charset="0"/>
              </a:rPr>
              <a:t>"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A31515"/>
                </a:solidFill>
                <a:effectLst/>
                <a:latin typeface="Consolas" pitchFamily="49" charset="0"/>
                <a:cs typeface="Consolas" pitchFamily="49" charset="0"/>
              </a:rPr>
              <a:t>InboxView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A31515"/>
                </a:solidFill>
                <a:effectLst/>
                <a:latin typeface="Consolas" pitchFamily="49" charset="0"/>
                <a:cs typeface="Consolas" pitchFamily="49" charset="0"/>
              </a:rPr>
              <a:t>"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)]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cs typeface="Consolas" pitchFamily="49" charset="0"/>
              </a:rPr>
              <a:t>public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 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cs typeface="Consolas" pitchFamily="49" charset="0"/>
              </a:rPr>
              <a:t>partial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 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cs typeface="Consolas" pitchFamily="49" charset="0"/>
              </a:rPr>
              <a:t>class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 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InboxView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 : 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UserControl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73866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1292256" y="2244060"/>
            <a:ext cx="6559488" cy="23698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cs typeface="Consolas" pitchFamily="49" charset="0"/>
              </a:rPr>
              <a:t>public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 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cs typeface="Consolas" pitchFamily="49" charset="0"/>
              </a:rPr>
              <a:t>interface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 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INavigationAware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{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 /// Checks whether this is able to handle the </a:t>
            </a:r>
            <a:r>
              <a:rPr lang="en-US" sz="1400" dirty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nav</a:t>
            </a:r>
            <a:r>
              <a:rPr lang="en-US" sz="1400" dirty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request.</a:t>
            </a:r>
            <a:endParaRPr kumimoji="0" lang="en-US" sz="14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Consolas" pitchFamily="49" charset="0"/>
              <a:cs typeface="Consolas" pitchFamily="49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 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cs typeface="Consolas" pitchFamily="49" charset="0"/>
              </a:rPr>
              <a:t>bool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 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IsNavigationTarget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(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NavigationContext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 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navigationContext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);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400" dirty="0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    /// Called after navigation is complete.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 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cs typeface="Consolas" pitchFamily="49" charset="0"/>
              </a:rPr>
              <a:t>void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 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OnNavigatedTo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(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NavigationContext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 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navigationContext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);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400" dirty="0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    /// Called before navigation</a:t>
            </a:r>
            <a:r>
              <a:rPr kumimoji="0" lang="en-US" sz="1400" b="0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 begins.</a:t>
            </a:r>
            <a:endParaRPr kumimoji="0" lang="en-US" sz="14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Consolas" pitchFamily="49" charset="0"/>
              <a:cs typeface="Consolas" pitchFamily="49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 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cs typeface="Consolas" pitchFamily="49" charset="0"/>
              </a:rPr>
              <a:t>void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 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OnNavigatedFrom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(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NavigationContext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 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navigationContext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);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}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View (Model) Participation</a:t>
            </a:r>
          </a:p>
        </p:txBody>
      </p:sp>
    </p:spTree>
    <p:extLst>
      <p:ext uri="{BB962C8B-B14F-4D97-AF65-F5344CB8AC3E}">
        <p14:creationId xmlns:p14="http://schemas.microsoft.com/office/powerpoint/2010/main" val="2091702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View (Model) Participation</a:t>
            </a: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491027" y="2674947"/>
            <a:ext cx="6161943" cy="15081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cs typeface="Consolas" pitchFamily="49" charset="0"/>
              </a:rPr>
              <a:t>public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 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cs typeface="Consolas" pitchFamily="49" charset="0"/>
              </a:rPr>
              <a:t>class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 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EmployeeDetailsViewModel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 : 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IRegionMemberLifetime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{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 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cs typeface="Consolas" pitchFamily="49" charset="0"/>
              </a:rPr>
              <a:t>public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 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cs typeface="Consolas" pitchFamily="49" charset="0"/>
              </a:rPr>
              <a:t>bool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 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KeepAlive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 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{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     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cs typeface="Consolas" pitchFamily="49" charset="0"/>
              </a:rPr>
              <a:t>get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 { 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cs typeface="Consolas" pitchFamily="49" charset="0"/>
              </a:rPr>
              <a:t>return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 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cs typeface="Consolas" pitchFamily="49" charset="0"/>
              </a:rPr>
              <a:t>true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; }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 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}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}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90729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348086" y="1059123"/>
            <a:ext cx="8447825" cy="47397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cs typeface="Consolas" pitchFamily="49" charset="0"/>
              </a:rPr>
              <a:t>public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 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cs typeface="Consolas" pitchFamily="49" charset="0"/>
              </a:rPr>
              <a:t>class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 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ComposeEmailViewModel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 : 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NotificationObject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, 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IConfirmNavigationRequest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{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 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cs typeface="Consolas" pitchFamily="49" charset="0"/>
              </a:rPr>
              <a:t>private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 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cs typeface="Consolas" pitchFamily="49" charset="0"/>
              </a:rPr>
              <a:t>readonly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 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InteractionRequest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&lt;Confirmation&gt; 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confirmExitInteractionRequest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;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 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cs typeface="Consolas" pitchFamily="49" charset="0"/>
              </a:rPr>
              <a:t>public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 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ComposeEmailViewModel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(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IEmailService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 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emailService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)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 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{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     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cs typeface="Consolas" pitchFamily="49" charset="0"/>
              </a:rPr>
              <a:t>this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.confirmExitInteractionRequest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 = 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cs typeface="Consolas" pitchFamily="49" charset="0"/>
              </a:rPr>
              <a:t>new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 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InteractionRequest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&lt;Confirmation&gt;();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 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}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400" dirty="0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    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cs typeface="Consolas" pitchFamily="49" charset="0"/>
              </a:rPr>
              <a:t>public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 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IInteractionRequest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 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ConfirmExitInteractionRequest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 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{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     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cs typeface="Consolas" pitchFamily="49" charset="0"/>
              </a:rPr>
              <a:t>get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 { 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cs typeface="Consolas" pitchFamily="49" charset="0"/>
              </a:rPr>
              <a:t>return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 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cs typeface="Consolas" pitchFamily="49" charset="0"/>
              </a:rPr>
              <a:t>this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.confirmExitInteractionRequest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; }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 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}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400" dirty="0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  <a:p>
            <a:pPr lvl="0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 smtClean="0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latin typeface="Consolas" pitchFamily="49" charset="0"/>
                <a:cs typeface="Consolas" pitchFamily="49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1400" dirty="0" smtClean="0">
                <a:latin typeface="Consolas" pitchFamily="49" charset="0"/>
                <a:cs typeface="Consolas" pitchFamily="49" charset="0"/>
              </a:rPr>
              <a:t>void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IConfirmNavigationRequest.ConfirmNavigationRequest</a:t>
            </a:r>
            <a:r>
              <a:rPr lang="en-US" sz="1400" dirty="0" smtClean="0">
                <a:latin typeface="Consolas" pitchFamily="49" charset="0"/>
                <a:cs typeface="Consolas" pitchFamily="49" charset="0"/>
              </a:rPr>
              <a:t>(</a:t>
            </a:r>
          </a:p>
          <a:p>
            <a:pPr lvl="0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400" dirty="0" smtClean="0"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NavigationContext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navigationContext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, Action&lt;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bool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&gt; 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continuationCallback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) </a:t>
            </a:r>
            <a:endParaRPr lang="en-US" sz="1400" dirty="0" smtClean="0">
              <a:latin typeface="Consolas" pitchFamily="49" charset="0"/>
              <a:cs typeface="Consolas" pitchFamily="49" charset="0"/>
            </a:endParaRPr>
          </a:p>
          <a:p>
            <a:pPr lvl="0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400" dirty="0" smtClean="0">
                <a:latin typeface="Consolas" pitchFamily="49" charset="0"/>
                <a:cs typeface="Consolas" pitchFamily="49" charset="0"/>
              </a:rPr>
              <a:t>   { </a:t>
            </a:r>
          </a:p>
          <a:p>
            <a:pPr lvl="0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400" dirty="0" smtClean="0">
                <a:latin typeface="Consolas" pitchFamily="49" charset="0"/>
                <a:cs typeface="Consolas" pitchFamily="49" charset="0"/>
              </a:rPr>
              <a:t>       </a:t>
            </a:r>
            <a:r>
              <a:rPr lang="en-US" sz="1400" dirty="0" err="1" smtClean="0">
                <a:latin typeface="Consolas" pitchFamily="49" charset="0"/>
                <a:cs typeface="Consolas" pitchFamily="49" charset="0"/>
              </a:rPr>
              <a:t>this.confirmExitInteractionRequest.Raise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( </a:t>
            </a:r>
            <a:endParaRPr lang="en-US" sz="1400" dirty="0" smtClean="0">
              <a:latin typeface="Consolas" pitchFamily="49" charset="0"/>
              <a:cs typeface="Consolas" pitchFamily="49" charset="0"/>
            </a:endParaRPr>
          </a:p>
          <a:p>
            <a:pPr lvl="0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400" dirty="0" smtClean="0">
                <a:latin typeface="Consolas" pitchFamily="49" charset="0"/>
                <a:cs typeface="Consolas" pitchFamily="49" charset="0"/>
              </a:rPr>
              <a:t>           new 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Confirmation {Content = 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"..."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, Title = 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"..."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}, </a:t>
            </a:r>
            <a:endParaRPr lang="en-US" sz="1400" dirty="0" smtClean="0">
              <a:latin typeface="Consolas" pitchFamily="49" charset="0"/>
              <a:cs typeface="Consolas" pitchFamily="49" charset="0"/>
            </a:endParaRPr>
          </a:p>
          <a:p>
            <a:pPr lvl="0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400" dirty="0" smtClean="0">
                <a:latin typeface="Consolas" pitchFamily="49" charset="0"/>
                <a:cs typeface="Consolas" pitchFamily="49" charset="0"/>
              </a:rPr>
              <a:t>           c 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=&gt; {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continuationCallback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(</a:t>
            </a:r>
            <a:r>
              <a:rPr lang="en-US" sz="1400" dirty="0" err="1">
                <a:latin typeface="Consolas" pitchFamily="49" charset="0"/>
                <a:cs typeface="Consolas" pitchFamily="49" charset="0"/>
              </a:rPr>
              <a:t>c.Confirmed</a:t>
            </a:r>
            <a:r>
              <a:rPr lang="en-US" sz="1400" dirty="0">
                <a:latin typeface="Consolas" pitchFamily="49" charset="0"/>
                <a:cs typeface="Consolas" pitchFamily="49" charset="0"/>
              </a:rPr>
              <a:t>);}); </a:t>
            </a:r>
            <a:endParaRPr lang="en-US" sz="1400" dirty="0" smtClean="0">
              <a:latin typeface="Consolas" pitchFamily="49" charset="0"/>
              <a:cs typeface="Consolas" pitchFamily="49" charset="0"/>
            </a:endParaRPr>
          </a:p>
          <a:p>
            <a:pPr lvl="0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400" dirty="0" smtClean="0">
                <a:latin typeface="Consolas" pitchFamily="49" charset="0"/>
                <a:cs typeface="Consolas" pitchFamily="49" charset="0"/>
              </a:rPr>
              <a:t>   }</a:t>
            </a:r>
            <a:endParaRPr kumimoji="0" lang="en-US" sz="14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Consolas" pitchFamily="49" charset="0"/>
              <a:cs typeface="Consolas" pitchFamily="49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}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View (Model) Participation</a:t>
            </a:r>
          </a:p>
        </p:txBody>
      </p:sp>
    </p:spTree>
    <p:extLst>
      <p:ext uri="{BB962C8B-B14F-4D97-AF65-F5344CB8AC3E}">
        <p14:creationId xmlns:p14="http://schemas.microsoft.com/office/powerpoint/2010/main" val="2989295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View (Model) Participation</a:t>
            </a: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366521" y="2321004"/>
            <a:ext cx="8410957" cy="22159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cs typeface="Consolas" pitchFamily="49" charset="0"/>
              </a:rPr>
              <a:t>&lt;</a:t>
            </a:r>
            <a:r>
              <a:rPr kumimoji="0" lang="en-US" sz="1200" b="0" i="0" u="none" strike="noStrike" cap="none" normalizeH="0" baseline="0" dirty="0" err="1" smtClean="0">
                <a:ln>
                  <a:noFill/>
                </a:ln>
                <a:solidFill>
                  <a:srgbClr val="A31515"/>
                </a:solidFill>
                <a:effectLst/>
                <a:latin typeface="Consolas" pitchFamily="49" charset="0"/>
                <a:cs typeface="Consolas" pitchFamily="49" charset="0"/>
              </a:rPr>
              <a:t>UserControl.Resources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cs typeface="Consolas" pitchFamily="49" charset="0"/>
              </a:rPr>
              <a:t>&gt;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cs typeface="Consolas" pitchFamily="49" charset="0"/>
              </a:rPr>
              <a:t>&lt;</a:t>
            </a:r>
            <a:r>
              <a:rPr kumimoji="0" lang="en-US" sz="1200" b="0" i="0" u="none" strike="noStrike" cap="none" normalizeH="0" baseline="0" dirty="0" err="1" smtClean="0">
                <a:ln>
                  <a:noFill/>
                </a:ln>
                <a:solidFill>
                  <a:srgbClr val="A31515"/>
                </a:solidFill>
                <a:effectLst/>
                <a:latin typeface="Consolas" pitchFamily="49" charset="0"/>
                <a:cs typeface="Consolas" pitchFamily="49" charset="0"/>
              </a:rPr>
              <a:t>DataTemplate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 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Consolas" pitchFamily="49" charset="0"/>
                <a:cs typeface="Consolas" pitchFamily="49" charset="0"/>
              </a:rPr>
              <a:t>x:Name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cs typeface="Consolas" pitchFamily="49" charset="0"/>
              </a:rPr>
              <a:t>=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"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cs typeface="Consolas" pitchFamily="49" charset="0"/>
              </a:rPr>
              <a:t>ConfirmExitDialogTemplate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"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cs typeface="Consolas" pitchFamily="49" charset="0"/>
              </a:rPr>
              <a:t>&gt;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 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cs typeface="Consolas" pitchFamily="49" charset="0"/>
              </a:rPr>
              <a:t>&lt;</a:t>
            </a:r>
            <a:r>
              <a:rPr kumimoji="0" lang="en-US" sz="1200" b="0" i="0" u="none" strike="noStrike" cap="none" normalizeH="0" baseline="0" dirty="0" err="1" smtClean="0">
                <a:ln>
                  <a:noFill/>
                </a:ln>
                <a:solidFill>
                  <a:srgbClr val="A31515"/>
                </a:solidFill>
                <a:effectLst/>
                <a:latin typeface="Consolas" pitchFamily="49" charset="0"/>
                <a:cs typeface="Consolas" pitchFamily="49" charset="0"/>
              </a:rPr>
              <a:t>TextBlock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 </a:t>
            </a:r>
            <a:r>
              <a:rPr kumimoji="0" lang="en-US" sz="1200" b="0" i="0" u="none" strike="noStrike" cap="none" normalizeH="0" baseline="0" dirty="0" err="1" smtClean="0">
                <a:ln>
                  <a:noFill/>
                </a:ln>
                <a:solidFill>
                  <a:srgbClr val="FF0000"/>
                </a:solidFill>
                <a:effectLst/>
                <a:latin typeface="Consolas" pitchFamily="49" charset="0"/>
                <a:cs typeface="Consolas" pitchFamily="49" charset="0"/>
              </a:rPr>
              <a:t>HorizontalAlignment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cs typeface="Consolas" pitchFamily="49" charset="0"/>
              </a:rPr>
              <a:t>=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"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cs typeface="Consolas" pitchFamily="49" charset="0"/>
              </a:rPr>
              <a:t>Center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" </a:t>
            </a:r>
            <a:r>
              <a:rPr kumimoji="0" lang="en-US" sz="1200" b="0" i="0" u="none" strike="noStrike" cap="none" normalizeH="0" baseline="0" dirty="0" err="1" smtClean="0">
                <a:ln>
                  <a:noFill/>
                </a:ln>
                <a:solidFill>
                  <a:srgbClr val="FF0000"/>
                </a:solidFill>
                <a:effectLst/>
                <a:latin typeface="Consolas" pitchFamily="49" charset="0"/>
                <a:cs typeface="Consolas" pitchFamily="49" charset="0"/>
              </a:rPr>
              <a:t>VerticalAlignment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cs typeface="Consolas" pitchFamily="49" charset="0"/>
              </a:rPr>
              <a:t>=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"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cs typeface="Consolas" pitchFamily="49" charset="0"/>
              </a:rPr>
              <a:t>Center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" 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Consolas" pitchFamily="49" charset="0"/>
                <a:cs typeface="Consolas" pitchFamily="49" charset="0"/>
              </a:rPr>
              <a:t>Text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cs typeface="Consolas" pitchFamily="49" charset="0"/>
              </a:rPr>
              <a:t>=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"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cs typeface="Consolas" pitchFamily="49" charset="0"/>
              </a:rPr>
              <a:t>{Binding}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"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cs typeface="Consolas" pitchFamily="49" charset="0"/>
              </a:rPr>
              <a:t>/&gt;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cs typeface="Consolas" pitchFamily="49" charset="0"/>
              </a:rPr>
              <a:t>&lt;/</a:t>
            </a:r>
            <a:r>
              <a:rPr kumimoji="0" lang="en-US" sz="1200" b="0" i="0" u="none" strike="noStrike" cap="none" normalizeH="0" baseline="0" dirty="0" err="1" smtClean="0">
                <a:ln>
                  <a:noFill/>
                </a:ln>
                <a:solidFill>
                  <a:srgbClr val="A31515"/>
                </a:solidFill>
                <a:effectLst/>
                <a:latin typeface="Consolas" pitchFamily="49" charset="0"/>
                <a:cs typeface="Consolas" pitchFamily="49" charset="0"/>
              </a:rPr>
              <a:t>DataTemplate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cs typeface="Consolas" pitchFamily="49" charset="0"/>
              </a:rPr>
              <a:t>&gt;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cs typeface="Consolas" pitchFamily="49" charset="0"/>
              </a:rPr>
              <a:t>&lt;/</a:t>
            </a:r>
            <a:r>
              <a:rPr kumimoji="0" lang="en-US" sz="1200" b="0" i="0" u="none" strike="noStrike" cap="none" normalizeH="0" baseline="0" dirty="0" err="1" smtClean="0">
                <a:ln>
                  <a:noFill/>
                </a:ln>
                <a:solidFill>
                  <a:srgbClr val="A31515"/>
                </a:solidFill>
                <a:effectLst/>
                <a:latin typeface="Consolas" pitchFamily="49" charset="0"/>
                <a:cs typeface="Consolas" pitchFamily="49" charset="0"/>
              </a:rPr>
              <a:t>UserControl.Resources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cs typeface="Consolas" pitchFamily="49" charset="0"/>
              </a:rPr>
              <a:t>&gt;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cs typeface="Consolas" pitchFamily="49" charset="0"/>
              </a:rPr>
              <a:t>&lt;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rgbClr val="A31515"/>
                </a:solidFill>
                <a:effectLst/>
                <a:latin typeface="Consolas" pitchFamily="49" charset="0"/>
                <a:cs typeface="Consolas" pitchFamily="49" charset="0"/>
              </a:rPr>
              <a:t>Grid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 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Consolas" pitchFamily="49" charset="0"/>
                <a:cs typeface="Consolas" pitchFamily="49" charset="0"/>
              </a:rPr>
              <a:t>x:Name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cs typeface="Consolas" pitchFamily="49" charset="0"/>
              </a:rPr>
              <a:t>=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"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cs typeface="Consolas" pitchFamily="49" charset="0"/>
              </a:rPr>
              <a:t>LayoutRoot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" 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Consolas" pitchFamily="49" charset="0"/>
                <a:cs typeface="Consolas" pitchFamily="49" charset="0"/>
              </a:rPr>
              <a:t>Background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cs typeface="Consolas" pitchFamily="49" charset="0"/>
              </a:rPr>
              <a:t>=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"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cs typeface="Consolas" pitchFamily="49" charset="0"/>
              </a:rPr>
              <a:t>White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"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cs typeface="Consolas" pitchFamily="49" charset="0"/>
              </a:rPr>
              <a:t>&gt;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cs typeface="Consolas" pitchFamily="49" charset="0"/>
              </a:rPr>
              <a:t>&lt;</a:t>
            </a:r>
            <a:r>
              <a:rPr kumimoji="0" lang="en-US" sz="1200" b="0" i="0" u="none" strike="noStrike" cap="none" normalizeH="0" baseline="0" dirty="0" err="1" smtClean="0">
                <a:ln>
                  <a:noFill/>
                </a:ln>
                <a:solidFill>
                  <a:srgbClr val="A31515"/>
                </a:solidFill>
                <a:effectLst/>
                <a:latin typeface="Consolas" pitchFamily="49" charset="0"/>
                <a:cs typeface="Consolas" pitchFamily="49" charset="0"/>
              </a:rPr>
              <a:t>ei</a:t>
            </a:r>
            <a:r>
              <a:rPr kumimoji="0" lang="en-US" sz="1200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cs typeface="Consolas" pitchFamily="49" charset="0"/>
              </a:rPr>
              <a:t>:</a:t>
            </a:r>
            <a:r>
              <a:rPr kumimoji="0" lang="en-US" sz="1200" b="0" i="0" u="none" strike="noStrike" cap="none" normalizeH="0" baseline="0" dirty="0" err="1" smtClean="0">
                <a:ln>
                  <a:noFill/>
                </a:ln>
                <a:solidFill>
                  <a:srgbClr val="A31515"/>
                </a:solidFill>
                <a:effectLst/>
                <a:latin typeface="Consolas" pitchFamily="49" charset="0"/>
                <a:cs typeface="Consolas" pitchFamily="49" charset="0"/>
              </a:rPr>
              <a:t>Interaction.Triggers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cs typeface="Consolas" pitchFamily="49" charset="0"/>
              </a:rPr>
              <a:t>&gt;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 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cs typeface="Consolas" pitchFamily="49" charset="0"/>
              </a:rPr>
              <a:t>&lt;</a:t>
            </a:r>
            <a:r>
              <a:rPr kumimoji="0" lang="en-US" sz="1200" b="0" i="0" u="none" strike="noStrike" cap="none" normalizeH="0" baseline="0" dirty="0" err="1" smtClean="0">
                <a:ln>
                  <a:noFill/>
                </a:ln>
                <a:solidFill>
                  <a:srgbClr val="A31515"/>
                </a:solidFill>
                <a:effectLst/>
                <a:latin typeface="Consolas" pitchFamily="49" charset="0"/>
                <a:cs typeface="Consolas" pitchFamily="49" charset="0"/>
              </a:rPr>
              <a:t>prism</a:t>
            </a:r>
            <a:r>
              <a:rPr kumimoji="0" lang="en-US" sz="1200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cs typeface="Consolas" pitchFamily="49" charset="0"/>
              </a:rPr>
              <a:t>:</a:t>
            </a:r>
            <a:r>
              <a:rPr kumimoji="0" lang="en-US" sz="1200" b="0" i="0" u="none" strike="noStrike" cap="none" normalizeH="0" baseline="0" dirty="0" err="1" smtClean="0">
                <a:ln>
                  <a:noFill/>
                </a:ln>
                <a:solidFill>
                  <a:srgbClr val="A31515"/>
                </a:solidFill>
                <a:effectLst/>
                <a:latin typeface="Consolas" pitchFamily="49" charset="0"/>
                <a:cs typeface="Consolas" pitchFamily="49" charset="0"/>
              </a:rPr>
              <a:t>InteractionRequestTrigger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 </a:t>
            </a:r>
            <a:r>
              <a:rPr kumimoji="0" lang="en-US" sz="1200" b="0" i="0" u="none" strike="noStrike" cap="none" normalizeH="0" baseline="0" dirty="0" err="1" smtClean="0">
                <a:ln>
                  <a:noFill/>
                </a:ln>
                <a:solidFill>
                  <a:srgbClr val="FF0000"/>
                </a:solidFill>
                <a:effectLst/>
                <a:latin typeface="Consolas" pitchFamily="49" charset="0"/>
                <a:cs typeface="Consolas" pitchFamily="49" charset="0"/>
              </a:rPr>
              <a:t>SourceObject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cs typeface="Consolas" pitchFamily="49" charset="0"/>
              </a:rPr>
              <a:t>=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"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cs typeface="Consolas" pitchFamily="49" charset="0"/>
              </a:rPr>
              <a:t>{Binding </a:t>
            </a:r>
            <a:r>
              <a:rPr kumimoji="0" lang="en-US" sz="1200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cs typeface="Consolas" pitchFamily="49" charset="0"/>
              </a:rPr>
              <a:t>ConfirmExitInteractionRequest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cs typeface="Consolas" pitchFamily="49" charset="0"/>
              </a:rPr>
              <a:t>}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"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cs typeface="Consolas" pitchFamily="49" charset="0"/>
              </a:rPr>
              <a:t>&gt;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   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cs typeface="Consolas" pitchFamily="49" charset="0"/>
              </a:rPr>
              <a:t>&lt;</a:t>
            </a:r>
            <a:r>
              <a:rPr kumimoji="0" lang="en-US" sz="1200" b="0" i="0" u="none" strike="noStrike" cap="none" normalizeH="0" baseline="0" dirty="0" err="1" smtClean="0">
                <a:ln>
                  <a:noFill/>
                </a:ln>
                <a:solidFill>
                  <a:srgbClr val="A31515"/>
                </a:solidFill>
                <a:effectLst/>
                <a:latin typeface="Consolas" pitchFamily="49" charset="0"/>
                <a:cs typeface="Consolas" pitchFamily="49" charset="0"/>
              </a:rPr>
              <a:t>prism</a:t>
            </a:r>
            <a:r>
              <a:rPr kumimoji="0" lang="en-US" sz="1200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cs typeface="Consolas" pitchFamily="49" charset="0"/>
              </a:rPr>
              <a:t>:</a:t>
            </a:r>
            <a:r>
              <a:rPr kumimoji="0" lang="en-US" sz="1200" b="0" i="0" u="none" strike="noStrike" cap="none" normalizeH="0" baseline="0" dirty="0" err="1" smtClean="0">
                <a:ln>
                  <a:noFill/>
                </a:ln>
                <a:solidFill>
                  <a:srgbClr val="A31515"/>
                </a:solidFill>
                <a:effectLst/>
                <a:latin typeface="Consolas" pitchFamily="49" charset="0"/>
                <a:cs typeface="Consolas" pitchFamily="49" charset="0"/>
              </a:rPr>
              <a:t>PopupChildWindowAction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 </a:t>
            </a:r>
            <a:r>
              <a:rPr kumimoji="0" lang="en-US" sz="1200" b="0" i="0" u="none" strike="noStrike" cap="none" normalizeH="0" baseline="0" dirty="0" err="1" smtClean="0">
                <a:ln>
                  <a:noFill/>
                </a:ln>
                <a:solidFill>
                  <a:srgbClr val="FF0000"/>
                </a:solidFill>
                <a:effectLst/>
                <a:latin typeface="Consolas" pitchFamily="49" charset="0"/>
                <a:cs typeface="Consolas" pitchFamily="49" charset="0"/>
              </a:rPr>
              <a:t>ContentTemplate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cs typeface="Consolas" pitchFamily="49" charset="0"/>
              </a:rPr>
              <a:t>=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"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cs typeface="Consolas" pitchFamily="49" charset="0"/>
              </a:rPr>
              <a:t>{</a:t>
            </a:r>
            <a:r>
              <a:rPr kumimoji="0" lang="en-US" sz="1200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cs typeface="Consolas" pitchFamily="49" charset="0"/>
              </a:rPr>
              <a:t>StaticResource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cs typeface="Consolas" pitchFamily="49" charset="0"/>
              </a:rPr>
              <a:t> </a:t>
            </a:r>
            <a:r>
              <a:rPr kumimoji="0" lang="en-US" sz="1200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cs typeface="Consolas" pitchFamily="49" charset="0"/>
              </a:rPr>
              <a:t>ConfirmExitDialogTemplate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cs typeface="Consolas" pitchFamily="49" charset="0"/>
              </a:rPr>
              <a:t>}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"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cs typeface="Consolas" pitchFamily="49" charset="0"/>
              </a:rPr>
              <a:t>/&gt;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 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cs typeface="Consolas" pitchFamily="49" charset="0"/>
              </a:rPr>
              <a:t>&lt;/</a:t>
            </a:r>
            <a:r>
              <a:rPr kumimoji="0" lang="en-US" sz="1200" b="0" i="0" u="none" strike="noStrike" cap="none" normalizeH="0" baseline="0" dirty="0" err="1" smtClean="0">
                <a:ln>
                  <a:noFill/>
                </a:ln>
                <a:solidFill>
                  <a:srgbClr val="A31515"/>
                </a:solidFill>
                <a:effectLst/>
                <a:latin typeface="Consolas" pitchFamily="49" charset="0"/>
                <a:cs typeface="Consolas" pitchFamily="49" charset="0"/>
              </a:rPr>
              <a:t>prism</a:t>
            </a:r>
            <a:r>
              <a:rPr kumimoji="0" lang="en-US" sz="1200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cs typeface="Consolas" pitchFamily="49" charset="0"/>
              </a:rPr>
              <a:t>:</a:t>
            </a:r>
            <a:r>
              <a:rPr kumimoji="0" lang="en-US" sz="1200" b="0" i="0" u="none" strike="noStrike" cap="none" normalizeH="0" baseline="0" dirty="0" err="1" smtClean="0">
                <a:ln>
                  <a:noFill/>
                </a:ln>
                <a:solidFill>
                  <a:srgbClr val="A31515"/>
                </a:solidFill>
                <a:effectLst/>
                <a:latin typeface="Consolas" pitchFamily="49" charset="0"/>
                <a:cs typeface="Consolas" pitchFamily="49" charset="0"/>
              </a:rPr>
              <a:t>InteractionRequestTrigger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cs typeface="Consolas" pitchFamily="49" charset="0"/>
              </a:rPr>
              <a:t>&gt;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cs typeface="Consolas" pitchFamily="49" charset="0"/>
              </a:rPr>
              <a:t>&lt;/</a:t>
            </a:r>
            <a:r>
              <a:rPr kumimoji="0" lang="en-US" sz="1200" b="0" i="0" u="none" strike="noStrike" cap="none" normalizeH="0" baseline="0" dirty="0" err="1" smtClean="0">
                <a:ln>
                  <a:noFill/>
                </a:ln>
                <a:solidFill>
                  <a:srgbClr val="A31515"/>
                </a:solidFill>
                <a:effectLst/>
                <a:latin typeface="Consolas" pitchFamily="49" charset="0"/>
                <a:cs typeface="Consolas" pitchFamily="49" charset="0"/>
              </a:rPr>
              <a:t>ei</a:t>
            </a:r>
            <a:r>
              <a:rPr kumimoji="0" lang="en-US" sz="1200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cs typeface="Consolas" pitchFamily="49" charset="0"/>
              </a:rPr>
              <a:t>:</a:t>
            </a:r>
            <a:r>
              <a:rPr kumimoji="0" lang="en-US" sz="1200" b="0" i="0" u="none" strike="noStrike" cap="none" normalizeH="0" baseline="0" dirty="0" err="1" smtClean="0">
                <a:ln>
                  <a:noFill/>
                </a:ln>
                <a:solidFill>
                  <a:srgbClr val="A31515"/>
                </a:solidFill>
                <a:effectLst/>
                <a:latin typeface="Consolas" pitchFamily="49" charset="0"/>
                <a:cs typeface="Consolas" pitchFamily="49" charset="0"/>
              </a:rPr>
              <a:t>Interaction.Triggers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cs typeface="Consolas" pitchFamily="49" charset="0"/>
              </a:rPr>
              <a:t>&gt;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...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0647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 descr="http://msdn.microsoft.com/en-us/library/Gg430861.430462631ab962dccbce65c298a2eed8(l=en-us,v=pandp.40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187" y="1133474"/>
            <a:ext cx="7667625" cy="4591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2179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894711" y="2567225"/>
            <a:ext cx="7354577" cy="17235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cs typeface="Consolas" pitchFamily="49" charset="0"/>
              </a:rPr>
              <a:t>public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 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cs typeface="Consolas" pitchFamily="49" charset="0"/>
              </a:rPr>
              <a:t>interface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 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IRegionNavigationService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 : 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INavigateAsync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{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 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IRegion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 Region {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cs typeface="Consolas" pitchFamily="49" charset="0"/>
              </a:rPr>
              <a:t>get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; 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cs typeface="Consolas" pitchFamily="49" charset="0"/>
              </a:rPr>
              <a:t>set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;}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 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IRegionNavigationJournal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 Journal {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cs typeface="Consolas" pitchFamily="49" charset="0"/>
              </a:rPr>
              <a:t>get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;}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 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cs typeface="Consolas" pitchFamily="49" charset="0"/>
              </a:rPr>
              <a:t>event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 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EventHandler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&lt;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RegionNavigationEventArgs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&gt; Navigating;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 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cs typeface="Consolas" pitchFamily="49" charset="0"/>
              </a:rPr>
              <a:t>event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 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EventHandler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&lt;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RegionNavigationEventArgs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&gt; Navigated;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 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cs typeface="Consolas" pitchFamily="49" charset="0"/>
              </a:rPr>
              <a:t>event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 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EventHandler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&lt;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RegionNavigationFailedEventArgs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&gt; 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NavigationFailed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;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}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Navigation Service</a:t>
            </a:r>
          </a:p>
        </p:txBody>
      </p:sp>
    </p:spTree>
    <p:extLst>
      <p:ext uri="{BB962C8B-B14F-4D97-AF65-F5344CB8AC3E}">
        <p14:creationId xmlns:p14="http://schemas.microsoft.com/office/powerpoint/2010/main" val="2009356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Navigation Journals</a:t>
            </a: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1391642" y="2244060"/>
            <a:ext cx="6360716" cy="23698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cs typeface="Consolas" pitchFamily="49" charset="0"/>
              </a:rPr>
              <a:t>public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 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cs typeface="Consolas" pitchFamily="49" charset="0"/>
              </a:rPr>
              <a:t>interface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 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IRegionNavigationJournal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{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 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cs typeface="Consolas" pitchFamily="49" charset="0"/>
              </a:rPr>
              <a:t>bool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 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CanGoBack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 { 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cs typeface="Consolas" pitchFamily="49" charset="0"/>
              </a:rPr>
              <a:t>get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; }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 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cs typeface="Consolas" pitchFamily="49" charset="0"/>
              </a:rPr>
              <a:t>bool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 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CanGoForward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 { 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cs typeface="Consolas" pitchFamily="49" charset="0"/>
              </a:rPr>
              <a:t>get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; }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 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IRegionNavigationJournalEntry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 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CurrentEntry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 { 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cs typeface="Consolas" pitchFamily="49" charset="0"/>
              </a:rPr>
              <a:t>get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; }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 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INavigateAsync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 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NavigationTarget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 { 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cs typeface="Consolas" pitchFamily="49" charset="0"/>
              </a:rPr>
              <a:t>get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; 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cs typeface="Consolas" pitchFamily="49" charset="0"/>
              </a:rPr>
              <a:t>set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; }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 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cs typeface="Consolas" pitchFamily="49" charset="0"/>
              </a:rPr>
              <a:t>void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 Clear();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 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cs typeface="Consolas" pitchFamily="49" charset="0"/>
              </a:rPr>
              <a:t>void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 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GoBack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();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 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cs typeface="Consolas" pitchFamily="49" charset="0"/>
              </a:rPr>
              <a:t>void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 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GoForward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();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 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cs typeface="Consolas" pitchFamily="49" charset="0"/>
              </a:rPr>
              <a:t>void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 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RecordNavigation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(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IRegionNavigationJournalEntry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 entry);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}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7135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1043789" y="735955"/>
            <a:ext cx="7056419" cy="53860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cs typeface="Consolas" pitchFamily="49" charset="0"/>
              </a:rPr>
              <a:t>public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 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cs typeface="Consolas" pitchFamily="49" charset="0"/>
              </a:rPr>
              <a:t>class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 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EmployeeDetailsViewModel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 : 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INavigationAware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{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 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...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 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cs typeface="Consolas" pitchFamily="49" charset="0"/>
              </a:rPr>
              <a:t>private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 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IRegionNavigationService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 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navigationService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;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Consolas" pitchFamily="49" charset="0"/>
              <a:cs typeface="Consolas" pitchFamily="49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 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cs typeface="Consolas" pitchFamily="49" charset="0"/>
              </a:rPr>
              <a:t>public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 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cs typeface="Consolas" pitchFamily="49" charset="0"/>
              </a:rPr>
              <a:t>void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 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OnNavigatedTo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(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NavigationContext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 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navigationContext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)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 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{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     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navigationService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 = 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navigationContext.NavigationService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;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 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}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400" dirty="0" smtClean="0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dirty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 </a:t>
            </a:r>
            <a:r>
              <a:rPr kumimoji="0" lang="en-US" sz="1400" b="0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   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cs typeface="Consolas" pitchFamily="49" charset="0"/>
              </a:rPr>
              <a:t>public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 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DelegateCommand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&lt;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cs typeface="Consolas" pitchFamily="49" charset="0"/>
              </a:rPr>
              <a:t>object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&gt; 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GoBackCommand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 { 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cs typeface="Consolas" pitchFamily="49" charset="0"/>
              </a:rPr>
              <a:t>get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; 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cs typeface="Consolas" pitchFamily="49" charset="0"/>
              </a:rPr>
              <a:t>private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 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cs typeface="Consolas" pitchFamily="49" charset="0"/>
              </a:rPr>
              <a:t>set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; }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 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   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cs typeface="Consolas" pitchFamily="49" charset="0"/>
              </a:rPr>
              <a:t>private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 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cs typeface="Consolas" pitchFamily="49" charset="0"/>
              </a:rPr>
              <a:t>void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 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GoBack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(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cs typeface="Consolas" pitchFamily="49" charset="0"/>
              </a:rPr>
              <a:t>object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 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commandArg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)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 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{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     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cs typeface="Consolas" pitchFamily="49" charset="0"/>
              </a:rPr>
              <a:t>if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 (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navigationService.Journal.CanGoBack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)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     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{ </a:t>
            </a:r>
            <a:b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</a:b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            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navigationService.Journal.GoBack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();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     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}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 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}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400" dirty="0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    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cs typeface="Consolas" pitchFamily="49" charset="0"/>
              </a:rPr>
              <a:t>private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 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cs typeface="Consolas" pitchFamily="49" charset="0"/>
              </a:rPr>
              <a:t>bool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 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CanGoBack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(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cs typeface="Consolas" pitchFamily="49" charset="0"/>
              </a:rPr>
              <a:t>object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 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commandArg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)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 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{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     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nsolas" pitchFamily="49" charset="0"/>
                <a:cs typeface="Consolas" pitchFamily="49" charset="0"/>
              </a:rPr>
              <a:t>return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 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navigationService.Journal.CanGoBack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;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 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}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itchFamily="49" charset="0"/>
                <a:cs typeface="Consolas" pitchFamily="49" charset="0"/>
              </a:rPr>
              <a:t>}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2851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1068084" y="39209"/>
            <a:ext cx="6418424" cy="677108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00" b="1" i="0" u="none" strike="noStrike" cap="none" normalizeH="0" baseline="0" dirty="0" smtClean="0">
                <a:ln>
                  <a:noFill/>
                </a:ln>
                <a:effectLst/>
                <a:latin typeface="Consolas" pitchFamily="49" charset="0"/>
                <a:cs typeface="Consolas" pitchFamily="49" charset="0"/>
              </a:rPr>
              <a:t>namespace </a:t>
            </a:r>
            <a:r>
              <a:rPr kumimoji="0" lang="en-US" sz="1000" b="1" i="0" u="none" strike="noStrike" cap="none" normalizeH="0" baseline="0" dirty="0" err="1" smtClean="0">
                <a:ln>
                  <a:noFill/>
                </a:ln>
                <a:effectLst/>
                <a:latin typeface="Consolas" pitchFamily="49" charset="0"/>
                <a:cs typeface="Consolas" pitchFamily="49" charset="0"/>
              </a:rPr>
              <a:t>StockTrader</a:t>
            </a:r>
            <a:endParaRPr kumimoji="0" lang="en-US" sz="1000" b="1" i="0" u="none" strike="noStrike" cap="none" normalizeH="0" baseline="0" dirty="0" smtClean="0">
              <a:ln>
                <a:noFill/>
              </a:ln>
              <a:effectLst/>
              <a:latin typeface="Consolas" pitchFamily="49" charset="0"/>
              <a:cs typeface="Consolas" pitchFamily="49" charset="0"/>
            </a:endParaRPr>
          </a:p>
          <a:p>
            <a:pPr lvl="0" defTabSz="914400" fontAlgn="base">
              <a:spcBef>
                <a:spcPct val="0"/>
              </a:spcBef>
              <a:spcAft>
                <a:spcPct val="0"/>
              </a:spcAft>
            </a:pPr>
            <a:r>
              <a:rPr kumimoji="0" lang="en-US" sz="1000" b="1" i="0" u="none" strike="noStrike" cap="none" normalizeH="0" baseline="0" dirty="0" smtClean="0">
                <a:ln>
                  <a:noFill/>
                </a:ln>
                <a:effectLst/>
                <a:latin typeface="Consolas" pitchFamily="49" charset="0"/>
                <a:cs typeface="Consolas" pitchFamily="49" charset="0"/>
              </a:rPr>
              <a:t>{</a:t>
            </a:r>
            <a:br>
              <a:rPr kumimoji="0" lang="en-US" sz="1000" b="1" i="0" u="none" strike="noStrike" cap="none" normalizeH="0" baseline="0" dirty="0" smtClean="0">
                <a:ln>
                  <a:noFill/>
                </a:ln>
                <a:effectLst/>
                <a:latin typeface="Consolas" pitchFamily="49" charset="0"/>
                <a:cs typeface="Consolas" pitchFamily="49" charset="0"/>
              </a:rPr>
            </a:br>
            <a:r>
              <a:rPr kumimoji="0" lang="en-US" sz="1000" b="1" i="0" u="none" strike="noStrike" cap="none" normalizeH="0" baseline="0" dirty="0" smtClean="0">
                <a:ln>
                  <a:noFill/>
                </a:ln>
                <a:effectLst/>
                <a:latin typeface="Consolas" pitchFamily="49" charset="0"/>
                <a:cs typeface="Consolas" pitchFamily="49" charset="0"/>
              </a:rPr>
              <a:t>  public partial class Form1 : Form</a:t>
            </a:r>
            <a:br>
              <a:rPr kumimoji="0" lang="en-US" sz="1000" b="1" i="0" u="none" strike="noStrike" cap="none" normalizeH="0" baseline="0" dirty="0" smtClean="0">
                <a:ln>
                  <a:noFill/>
                </a:ln>
                <a:effectLst/>
                <a:latin typeface="Consolas" pitchFamily="49" charset="0"/>
                <a:cs typeface="Consolas" pitchFamily="49" charset="0"/>
              </a:rPr>
            </a:br>
            <a:r>
              <a:rPr kumimoji="0" lang="en-US" sz="1000" b="1" i="0" u="none" strike="noStrike" cap="none" normalizeH="0" baseline="0" dirty="0" smtClean="0">
                <a:ln>
                  <a:noFill/>
                </a:ln>
                <a:effectLst/>
                <a:latin typeface="Consolas" pitchFamily="49" charset="0"/>
                <a:cs typeface="Consolas" pitchFamily="49" charset="0"/>
              </a:rPr>
              <a:t>  {</a:t>
            </a:r>
            <a:br>
              <a:rPr kumimoji="0" lang="en-US" sz="1000" b="1" i="0" u="none" strike="noStrike" cap="none" normalizeH="0" baseline="0" dirty="0" smtClean="0">
                <a:ln>
                  <a:noFill/>
                </a:ln>
                <a:effectLst/>
                <a:latin typeface="Consolas" pitchFamily="49" charset="0"/>
                <a:cs typeface="Consolas" pitchFamily="49" charset="0"/>
              </a:rPr>
            </a:br>
            <a:r>
              <a:rPr kumimoji="0" lang="en-US" sz="1000" b="1" i="0" u="none" strike="noStrike" cap="none" normalizeH="0" baseline="0" dirty="0" smtClean="0">
                <a:ln>
                  <a:noFill/>
                </a:ln>
                <a:effectLst/>
                <a:latin typeface="Consolas" pitchFamily="49" charset="0"/>
                <a:cs typeface="Consolas" pitchFamily="49" charset="0"/>
              </a:rPr>
              <a:t>    </a:t>
            </a:r>
            <a:r>
              <a:rPr kumimoji="0" lang="en-US" sz="1000" b="1" i="0" u="none" strike="noStrike" cap="none" normalizeH="0" baseline="0" dirty="0" err="1" smtClean="0">
                <a:ln>
                  <a:noFill/>
                </a:ln>
                <a:effectLst/>
                <a:latin typeface="Consolas" pitchFamily="49" charset="0"/>
                <a:cs typeface="Consolas" pitchFamily="49" charset="0"/>
              </a:rPr>
              <a:t>int</a:t>
            </a:r>
            <a:r>
              <a:rPr kumimoji="0" lang="en-US" sz="1000" b="1" i="0" u="none" strike="noStrike" cap="none" normalizeH="0" baseline="0" dirty="0" smtClean="0">
                <a:ln>
                  <a:noFill/>
                </a:ln>
                <a:effectLst/>
                <a:latin typeface="Consolas" pitchFamily="49" charset="0"/>
                <a:cs typeface="Consolas" pitchFamily="49" charset="0"/>
              </a:rPr>
              <a:t> </a:t>
            </a:r>
            <a:r>
              <a:rPr kumimoji="0" lang="en-US" sz="1000" b="1" i="0" u="none" strike="noStrike" cap="none" normalizeH="0" baseline="0" dirty="0" err="1" smtClean="0">
                <a:ln>
                  <a:noFill/>
                </a:ln>
                <a:effectLst/>
                <a:latin typeface="Consolas" pitchFamily="49" charset="0"/>
                <a:cs typeface="Consolas" pitchFamily="49" charset="0"/>
              </a:rPr>
              <a:t>selrow</a:t>
            </a:r>
            <a:r>
              <a:rPr kumimoji="0" lang="en-US" sz="1000" b="1" i="0" u="none" strike="noStrike" cap="none" normalizeH="0" baseline="0" dirty="0" smtClean="0">
                <a:ln>
                  <a:noFill/>
                </a:ln>
                <a:effectLst/>
                <a:latin typeface="Consolas" pitchFamily="49" charset="0"/>
                <a:cs typeface="Consolas" pitchFamily="49" charset="0"/>
              </a:rPr>
              <a:t>;</a:t>
            </a:r>
            <a:br>
              <a:rPr kumimoji="0" lang="en-US" sz="1000" b="1" i="0" u="none" strike="noStrike" cap="none" normalizeH="0" baseline="0" dirty="0" smtClean="0">
                <a:ln>
                  <a:noFill/>
                </a:ln>
                <a:effectLst/>
                <a:latin typeface="Consolas" pitchFamily="49" charset="0"/>
                <a:cs typeface="Consolas" pitchFamily="49" charset="0"/>
              </a:rPr>
            </a:br>
            <a:r>
              <a:rPr kumimoji="0" lang="en-US" sz="1000" b="1" i="0" u="none" strike="noStrike" cap="none" normalizeH="0" baseline="0" dirty="0" smtClean="0">
                <a:ln>
                  <a:noFill/>
                </a:ln>
                <a:effectLst/>
                <a:latin typeface="Consolas" pitchFamily="49" charset="0"/>
                <a:cs typeface="Consolas" pitchFamily="49" charset="0"/>
              </a:rPr>
              <a:t/>
            </a:r>
            <a:br>
              <a:rPr kumimoji="0" lang="en-US" sz="1000" b="1" i="0" u="none" strike="noStrike" cap="none" normalizeH="0" baseline="0" dirty="0" smtClean="0">
                <a:ln>
                  <a:noFill/>
                </a:ln>
                <a:effectLst/>
                <a:latin typeface="Consolas" pitchFamily="49" charset="0"/>
                <a:cs typeface="Consolas" pitchFamily="49" charset="0"/>
              </a:rPr>
            </a:br>
            <a:r>
              <a:rPr kumimoji="0" lang="en-US" sz="1000" b="1" i="0" u="none" strike="noStrike" cap="none" normalizeH="0" baseline="0" dirty="0" smtClean="0">
                <a:ln>
                  <a:noFill/>
                </a:ln>
                <a:effectLst/>
                <a:latin typeface="Consolas" pitchFamily="49" charset="0"/>
                <a:cs typeface="Consolas" pitchFamily="49" charset="0"/>
              </a:rPr>
              <a:t>    public Form1()</a:t>
            </a:r>
            <a:br>
              <a:rPr kumimoji="0" lang="en-US" sz="1000" b="1" i="0" u="none" strike="noStrike" cap="none" normalizeH="0" baseline="0" dirty="0" smtClean="0">
                <a:ln>
                  <a:noFill/>
                </a:ln>
                <a:effectLst/>
                <a:latin typeface="Consolas" pitchFamily="49" charset="0"/>
                <a:cs typeface="Consolas" pitchFamily="49" charset="0"/>
              </a:rPr>
            </a:br>
            <a:r>
              <a:rPr kumimoji="0" lang="en-US" sz="1000" b="1" i="0" u="none" strike="noStrike" cap="none" normalizeH="0" baseline="0" dirty="0" smtClean="0">
                <a:ln>
                  <a:noFill/>
                </a:ln>
                <a:effectLst/>
                <a:latin typeface="Consolas" pitchFamily="49" charset="0"/>
                <a:cs typeface="Consolas" pitchFamily="49" charset="0"/>
              </a:rPr>
              <a:t>    {</a:t>
            </a:r>
            <a:br>
              <a:rPr kumimoji="0" lang="en-US" sz="1000" b="1" i="0" u="none" strike="noStrike" cap="none" normalizeH="0" baseline="0" dirty="0" smtClean="0">
                <a:ln>
                  <a:noFill/>
                </a:ln>
                <a:effectLst/>
                <a:latin typeface="Consolas" pitchFamily="49" charset="0"/>
                <a:cs typeface="Consolas" pitchFamily="49" charset="0"/>
              </a:rPr>
            </a:br>
            <a:r>
              <a:rPr kumimoji="0" lang="en-US" sz="1000" b="1" i="0" u="none" strike="noStrike" cap="none" normalizeH="0" baseline="0" dirty="0" smtClean="0">
                <a:ln>
                  <a:noFill/>
                </a:ln>
                <a:effectLst/>
                <a:latin typeface="Consolas" pitchFamily="49" charset="0"/>
                <a:cs typeface="Consolas" pitchFamily="49" charset="0"/>
              </a:rPr>
              <a:t>      </a:t>
            </a:r>
            <a:r>
              <a:rPr kumimoji="0" lang="en-US" sz="1000" b="1" i="0" u="none" strike="noStrike" cap="none" normalizeH="0" baseline="0" dirty="0" err="1" smtClean="0">
                <a:ln>
                  <a:noFill/>
                </a:ln>
                <a:effectLst/>
                <a:latin typeface="Consolas" pitchFamily="49" charset="0"/>
                <a:cs typeface="Consolas" pitchFamily="49" charset="0"/>
              </a:rPr>
              <a:t>InitializeComponent</a:t>
            </a:r>
            <a:r>
              <a:rPr kumimoji="0" lang="en-US" sz="1000" b="1" i="0" u="none" strike="noStrike" cap="none" normalizeH="0" baseline="0" dirty="0" smtClean="0">
                <a:ln>
                  <a:noFill/>
                </a:ln>
                <a:effectLst/>
                <a:latin typeface="Consolas" pitchFamily="49" charset="0"/>
                <a:cs typeface="Consolas" pitchFamily="49" charset="0"/>
              </a:rPr>
              <a:t>();</a:t>
            </a:r>
            <a:br>
              <a:rPr kumimoji="0" lang="en-US" sz="1000" b="1" i="0" u="none" strike="noStrike" cap="none" normalizeH="0" baseline="0" dirty="0" smtClean="0">
                <a:ln>
                  <a:noFill/>
                </a:ln>
                <a:effectLst/>
                <a:latin typeface="Consolas" pitchFamily="49" charset="0"/>
                <a:cs typeface="Consolas" pitchFamily="49" charset="0"/>
              </a:rPr>
            </a:br>
            <a:r>
              <a:rPr kumimoji="0" lang="en-US" sz="1000" b="1" i="0" u="none" strike="noStrike" cap="none" normalizeH="0" baseline="0" dirty="0" smtClean="0">
                <a:ln>
                  <a:noFill/>
                </a:ln>
                <a:effectLst/>
                <a:latin typeface="Consolas" pitchFamily="49" charset="0"/>
                <a:cs typeface="Consolas" pitchFamily="49" charset="0"/>
              </a:rPr>
              <a:t>    }</a:t>
            </a:r>
            <a:br>
              <a:rPr kumimoji="0" lang="en-US" sz="1000" b="1" i="0" u="none" strike="noStrike" cap="none" normalizeH="0" baseline="0" dirty="0" smtClean="0">
                <a:ln>
                  <a:noFill/>
                </a:ln>
                <a:effectLst/>
                <a:latin typeface="Consolas" pitchFamily="49" charset="0"/>
                <a:cs typeface="Consolas" pitchFamily="49" charset="0"/>
              </a:rPr>
            </a:br>
            <a:r>
              <a:rPr kumimoji="0" lang="en-US" sz="1000" b="1" i="0" u="none" strike="noStrike" cap="none" normalizeH="0" baseline="0" dirty="0" smtClean="0">
                <a:ln>
                  <a:noFill/>
                </a:ln>
                <a:effectLst/>
                <a:latin typeface="Consolas" pitchFamily="49" charset="0"/>
                <a:cs typeface="Consolas" pitchFamily="49" charset="0"/>
              </a:rPr>
              <a:t>    private void Form1_Load(object sender, </a:t>
            </a:r>
            <a:r>
              <a:rPr kumimoji="0" lang="en-US" sz="1000" b="1" i="0" u="none" strike="noStrike" cap="none" normalizeH="0" baseline="0" dirty="0" err="1" smtClean="0">
                <a:ln>
                  <a:noFill/>
                </a:ln>
                <a:effectLst/>
                <a:latin typeface="Consolas" pitchFamily="49" charset="0"/>
                <a:cs typeface="Consolas" pitchFamily="49" charset="0"/>
              </a:rPr>
              <a:t>EventArgs</a:t>
            </a:r>
            <a:r>
              <a:rPr kumimoji="0" lang="en-US" sz="1000" b="1" i="0" u="none" strike="noStrike" cap="none" normalizeH="0" baseline="0" dirty="0" smtClean="0">
                <a:ln>
                  <a:noFill/>
                </a:ln>
                <a:effectLst/>
                <a:latin typeface="Consolas" pitchFamily="49" charset="0"/>
                <a:cs typeface="Consolas" pitchFamily="49" charset="0"/>
              </a:rPr>
              <a:t> e)</a:t>
            </a:r>
            <a:br>
              <a:rPr kumimoji="0" lang="en-US" sz="1000" b="1" i="0" u="none" strike="noStrike" cap="none" normalizeH="0" baseline="0" dirty="0" smtClean="0">
                <a:ln>
                  <a:noFill/>
                </a:ln>
                <a:effectLst/>
                <a:latin typeface="Consolas" pitchFamily="49" charset="0"/>
                <a:cs typeface="Consolas" pitchFamily="49" charset="0"/>
              </a:rPr>
            </a:br>
            <a:r>
              <a:rPr kumimoji="0" lang="en-US" sz="1000" b="1" i="0" u="none" strike="noStrike" cap="none" normalizeH="0" baseline="0" dirty="0" smtClean="0">
                <a:ln>
                  <a:noFill/>
                </a:ln>
                <a:effectLst/>
                <a:latin typeface="Consolas" pitchFamily="49" charset="0"/>
                <a:cs typeface="Consolas" pitchFamily="49" charset="0"/>
              </a:rPr>
              <a:t>    {</a:t>
            </a:r>
            <a:br>
              <a:rPr kumimoji="0" lang="en-US" sz="1000" b="1" i="0" u="none" strike="noStrike" cap="none" normalizeH="0" baseline="0" dirty="0" smtClean="0">
                <a:ln>
                  <a:noFill/>
                </a:ln>
                <a:effectLst/>
                <a:latin typeface="Consolas" pitchFamily="49" charset="0"/>
                <a:cs typeface="Consolas" pitchFamily="49" charset="0"/>
              </a:rPr>
            </a:br>
            <a:r>
              <a:rPr kumimoji="0" lang="en-US" sz="1000" b="1" i="0" u="none" strike="noStrike" cap="none" normalizeH="0" baseline="0" dirty="0" smtClean="0">
                <a:ln>
                  <a:noFill/>
                </a:ln>
                <a:effectLst/>
                <a:latin typeface="Consolas" pitchFamily="49" charset="0"/>
                <a:cs typeface="Consolas" pitchFamily="49" charset="0"/>
              </a:rPr>
              <a:t>      </a:t>
            </a:r>
            <a:r>
              <a:rPr kumimoji="0" lang="en-US" sz="1000" b="1" i="0" u="none" strike="noStrike" cap="none" normalizeH="0" baseline="0" dirty="0" err="1" smtClean="0">
                <a:ln>
                  <a:noFill/>
                </a:ln>
                <a:effectLst/>
                <a:latin typeface="Consolas" pitchFamily="49" charset="0"/>
                <a:cs typeface="Consolas" pitchFamily="49" charset="0"/>
              </a:rPr>
              <a:t>DataTable</a:t>
            </a:r>
            <a:r>
              <a:rPr kumimoji="0" lang="en-US" sz="1000" b="1" i="0" u="none" strike="noStrike" cap="none" normalizeH="0" baseline="0" dirty="0" smtClean="0">
                <a:ln>
                  <a:noFill/>
                </a:ln>
                <a:effectLst/>
                <a:latin typeface="Consolas" pitchFamily="49" charset="0"/>
                <a:cs typeface="Consolas" pitchFamily="49" charset="0"/>
              </a:rPr>
              <a:t> </a:t>
            </a:r>
            <a:r>
              <a:rPr kumimoji="0" lang="en-US" sz="1000" b="1" i="0" u="none" strike="noStrike" cap="none" normalizeH="0" baseline="0" dirty="0" err="1" smtClean="0">
                <a:ln>
                  <a:noFill/>
                </a:ln>
                <a:effectLst/>
                <a:latin typeface="Consolas" pitchFamily="49" charset="0"/>
                <a:cs typeface="Consolas" pitchFamily="49" charset="0"/>
              </a:rPr>
              <a:t>dt</a:t>
            </a:r>
            <a:r>
              <a:rPr kumimoji="0" lang="en-US" sz="1000" b="1" i="0" u="none" strike="noStrike" cap="none" normalizeH="0" baseline="0" dirty="0" smtClean="0">
                <a:ln>
                  <a:noFill/>
                </a:ln>
                <a:effectLst/>
                <a:latin typeface="Consolas" pitchFamily="49" charset="0"/>
                <a:cs typeface="Consolas" pitchFamily="49" charset="0"/>
              </a:rPr>
              <a:t> = new </a:t>
            </a:r>
            <a:r>
              <a:rPr kumimoji="0" lang="en-US" sz="1000" b="1" i="0" u="none" strike="noStrike" cap="none" normalizeH="0" baseline="0" dirty="0" err="1" smtClean="0">
                <a:ln>
                  <a:noFill/>
                </a:ln>
                <a:effectLst/>
                <a:latin typeface="Consolas" pitchFamily="49" charset="0"/>
                <a:cs typeface="Consolas" pitchFamily="49" charset="0"/>
              </a:rPr>
              <a:t>DataTable</a:t>
            </a:r>
            <a:r>
              <a:rPr kumimoji="0" lang="en-US" sz="1000" b="1" i="0" u="none" strike="noStrike" cap="none" normalizeH="0" baseline="0" dirty="0" smtClean="0">
                <a:ln>
                  <a:noFill/>
                </a:ln>
                <a:effectLst/>
                <a:latin typeface="Consolas" pitchFamily="49" charset="0"/>
                <a:cs typeface="Consolas" pitchFamily="49" charset="0"/>
              </a:rPr>
              <a:t>();</a:t>
            </a:r>
            <a:br>
              <a:rPr kumimoji="0" lang="en-US" sz="1000" b="1" i="0" u="none" strike="noStrike" cap="none" normalizeH="0" baseline="0" dirty="0" smtClean="0">
                <a:ln>
                  <a:noFill/>
                </a:ln>
                <a:effectLst/>
                <a:latin typeface="Consolas" pitchFamily="49" charset="0"/>
                <a:cs typeface="Consolas" pitchFamily="49" charset="0"/>
              </a:rPr>
            </a:br>
            <a:r>
              <a:rPr lang="en-US" sz="1000" b="1" dirty="0" smtClean="0">
                <a:latin typeface="Consolas" pitchFamily="49" charset="0"/>
                <a:cs typeface="Consolas" pitchFamily="49" charset="0"/>
              </a:rPr>
              <a:t>      </a:t>
            </a:r>
            <a:r>
              <a:rPr kumimoji="0" lang="en-US" sz="1000" b="1" i="0" u="none" strike="noStrike" cap="none" normalizeH="0" baseline="0" dirty="0" err="1" smtClean="0">
                <a:ln>
                  <a:noFill/>
                </a:ln>
                <a:effectLst/>
                <a:latin typeface="Consolas" pitchFamily="49" charset="0"/>
                <a:cs typeface="Consolas" pitchFamily="49" charset="0"/>
              </a:rPr>
              <a:t>DataRow</a:t>
            </a:r>
            <a:r>
              <a:rPr kumimoji="0" lang="en-US" sz="1000" b="1" i="0" u="none" strike="noStrike" cap="none" normalizeH="0" baseline="0" dirty="0" smtClean="0">
                <a:ln>
                  <a:noFill/>
                </a:ln>
                <a:effectLst/>
                <a:latin typeface="Consolas" pitchFamily="49" charset="0"/>
                <a:cs typeface="Consolas" pitchFamily="49" charset="0"/>
              </a:rPr>
              <a:t> </a:t>
            </a:r>
            <a:r>
              <a:rPr kumimoji="0" lang="en-US" sz="1000" b="1" i="0" u="none" strike="noStrike" cap="none" normalizeH="0" baseline="0" dirty="0" err="1" smtClean="0">
                <a:ln>
                  <a:noFill/>
                </a:ln>
                <a:effectLst/>
                <a:latin typeface="Consolas" pitchFamily="49" charset="0"/>
                <a:cs typeface="Consolas" pitchFamily="49" charset="0"/>
              </a:rPr>
              <a:t>dr</a:t>
            </a:r>
            <a:r>
              <a:rPr kumimoji="0" lang="en-US" sz="1000" b="1" i="0" u="none" strike="noStrike" cap="none" normalizeH="0" baseline="0" dirty="0" smtClean="0">
                <a:ln>
                  <a:noFill/>
                </a:ln>
                <a:effectLst/>
                <a:latin typeface="Consolas" pitchFamily="49" charset="0"/>
                <a:cs typeface="Consolas" pitchFamily="49" charset="0"/>
              </a:rPr>
              <a:t>; </a:t>
            </a:r>
            <a:br>
              <a:rPr kumimoji="0" lang="en-US" sz="1000" b="1" i="0" u="none" strike="noStrike" cap="none" normalizeH="0" baseline="0" dirty="0" smtClean="0">
                <a:ln>
                  <a:noFill/>
                </a:ln>
                <a:effectLst/>
                <a:latin typeface="Consolas" pitchFamily="49" charset="0"/>
                <a:cs typeface="Consolas" pitchFamily="49" charset="0"/>
              </a:rPr>
            </a:br>
            <a:r>
              <a:rPr kumimoji="0" lang="en-US" sz="1000" b="1" i="0" u="none" strike="noStrike" cap="none" normalizeH="0" baseline="0" dirty="0" smtClean="0">
                <a:ln>
                  <a:noFill/>
                </a:ln>
                <a:effectLst/>
                <a:latin typeface="Consolas" pitchFamily="49" charset="0"/>
                <a:cs typeface="Consolas" pitchFamily="49" charset="0"/>
              </a:rPr>
              <a:t>      </a:t>
            </a:r>
            <a:r>
              <a:rPr kumimoji="0" lang="en-US" sz="1000" b="1" i="0" u="none" strike="noStrike" cap="none" normalizeH="0" baseline="0" dirty="0" err="1" smtClean="0">
                <a:ln>
                  <a:noFill/>
                </a:ln>
                <a:effectLst/>
                <a:latin typeface="Consolas" pitchFamily="49" charset="0"/>
                <a:cs typeface="Consolas" pitchFamily="49" charset="0"/>
              </a:rPr>
              <a:t>dt.Columns.Add</a:t>
            </a:r>
            <a:r>
              <a:rPr kumimoji="0" lang="en-US" sz="1000" b="1" i="0" u="none" strike="noStrike" cap="none" normalizeH="0" baseline="0" dirty="0" smtClean="0">
                <a:ln>
                  <a:noFill/>
                </a:ln>
                <a:effectLst/>
                <a:latin typeface="Consolas" pitchFamily="49" charset="0"/>
                <a:cs typeface="Consolas" pitchFamily="49" charset="0"/>
              </a:rPr>
              <a:t>(“Symbol");</a:t>
            </a:r>
            <a:br>
              <a:rPr kumimoji="0" lang="en-US" sz="1000" b="1" i="0" u="none" strike="noStrike" cap="none" normalizeH="0" baseline="0" dirty="0" smtClean="0">
                <a:ln>
                  <a:noFill/>
                </a:ln>
                <a:effectLst/>
                <a:latin typeface="Consolas" pitchFamily="49" charset="0"/>
                <a:cs typeface="Consolas" pitchFamily="49" charset="0"/>
              </a:rPr>
            </a:br>
            <a:r>
              <a:rPr kumimoji="0" lang="en-US" sz="1000" b="1" i="0" u="none" strike="noStrike" cap="none" normalizeH="0" baseline="0" dirty="0" smtClean="0">
                <a:ln>
                  <a:noFill/>
                </a:ln>
                <a:effectLst/>
                <a:latin typeface="Consolas" pitchFamily="49" charset="0"/>
                <a:cs typeface="Consolas" pitchFamily="49" charset="0"/>
              </a:rPr>
              <a:t>      </a:t>
            </a:r>
            <a:r>
              <a:rPr kumimoji="0" lang="en-US" sz="1000" b="1" i="0" u="none" strike="noStrike" cap="none" normalizeH="0" baseline="0" dirty="0" err="1" smtClean="0">
                <a:ln>
                  <a:noFill/>
                </a:ln>
                <a:effectLst/>
                <a:latin typeface="Consolas" pitchFamily="49" charset="0"/>
                <a:cs typeface="Consolas" pitchFamily="49" charset="0"/>
              </a:rPr>
              <a:t>dt.Columns.Add</a:t>
            </a:r>
            <a:r>
              <a:rPr kumimoji="0" lang="en-US" sz="1000" b="1" i="0" u="none" strike="noStrike" cap="none" normalizeH="0" baseline="0" dirty="0" smtClean="0">
                <a:ln>
                  <a:noFill/>
                </a:ln>
                <a:effectLst/>
                <a:latin typeface="Consolas" pitchFamily="49" charset="0"/>
                <a:cs typeface="Consolas" pitchFamily="49" charset="0"/>
              </a:rPr>
              <a:t>(“Shares");</a:t>
            </a:r>
            <a:br>
              <a:rPr kumimoji="0" lang="en-US" sz="1000" b="1" i="0" u="none" strike="noStrike" cap="none" normalizeH="0" baseline="0" dirty="0" smtClean="0">
                <a:ln>
                  <a:noFill/>
                </a:ln>
                <a:effectLst/>
                <a:latin typeface="Consolas" pitchFamily="49" charset="0"/>
                <a:cs typeface="Consolas" pitchFamily="49" charset="0"/>
              </a:rPr>
            </a:br>
            <a:r>
              <a:rPr kumimoji="0" lang="en-US" sz="1000" b="1" i="0" u="none" strike="noStrike" cap="none" normalizeH="0" baseline="0" dirty="0" smtClean="0">
                <a:ln>
                  <a:noFill/>
                </a:ln>
                <a:effectLst/>
                <a:latin typeface="Consolas" pitchFamily="49" charset="0"/>
                <a:cs typeface="Consolas" pitchFamily="49" charset="0"/>
              </a:rPr>
              <a:t>      </a:t>
            </a:r>
            <a:r>
              <a:rPr kumimoji="0" lang="en-US" sz="1000" b="1" i="0" u="none" strike="noStrike" cap="none" normalizeH="0" baseline="0" dirty="0" err="1" smtClean="0">
                <a:ln>
                  <a:noFill/>
                </a:ln>
                <a:effectLst/>
                <a:latin typeface="Consolas" pitchFamily="49" charset="0"/>
                <a:cs typeface="Consolas" pitchFamily="49" charset="0"/>
              </a:rPr>
              <a:t>dt.Columns.Add</a:t>
            </a:r>
            <a:r>
              <a:rPr kumimoji="0" lang="en-US" sz="1000" b="1" i="0" u="none" strike="noStrike" cap="none" normalizeH="0" baseline="0" dirty="0" smtClean="0">
                <a:ln>
                  <a:noFill/>
                </a:ln>
                <a:effectLst/>
                <a:latin typeface="Consolas" pitchFamily="49" charset="0"/>
                <a:cs typeface="Consolas" pitchFamily="49" charset="0"/>
              </a:rPr>
              <a:t>(“Last");</a:t>
            </a:r>
          </a:p>
          <a:p>
            <a:pPr lvl="0" defTabSz="914400" fontAlgn="base">
              <a:spcBef>
                <a:spcPct val="0"/>
              </a:spcBef>
              <a:spcAft>
                <a:spcPct val="0"/>
              </a:spcAft>
            </a:pPr>
            <a:endParaRPr lang="en-US" sz="1000" b="1" dirty="0">
              <a:latin typeface="Consolas" pitchFamily="49" charset="0"/>
              <a:cs typeface="Consolas" pitchFamily="49" charset="0"/>
            </a:endParaRPr>
          </a:p>
          <a:p>
            <a:pPr lvl="0" defTabSz="914400" fontAlgn="base">
              <a:spcBef>
                <a:spcPct val="0"/>
              </a:spcBef>
              <a:spcAft>
                <a:spcPct val="0"/>
              </a:spcAft>
            </a:pPr>
            <a:r>
              <a:rPr kumimoji="0" lang="en-US" sz="1000" b="1" i="0" u="none" strike="noStrike" cap="none" normalizeH="0" baseline="0" dirty="0" smtClean="0">
                <a:ln>
                  <a:noFill/>
                </a:ln>
                <a:effectLst/>
                <a:latin typeface="Consolas" pitchFamily="49" charset="0"/>
                <a:cs typeface="Consolas" pitchFamily="49" charset="0"/>
              </a:rPr>
              <a:t>      // A</a:t>
            </a:r>
            <a:r>
              <a:rPr kumimoji="0" lang="en-US" sz="1000" b="1" i="0" u="none" strike="noStrike" cap="none" normalizeH="0" dirty="0" smtClean="0">
                <a:ln>
                  <a:noFill/>
                </a:ln>
                <a:effectLst/>
                <a:latin typeface="Consolas" pitchFamily="49" charset="0"/>
                <a:cs typeface="Consolas" pitchFamily="49" charset="0"/>
              </a:rPr>
              <a:t> LOT MORE CRUD</a:t>
            </a:r>
            <a:r>
              <a:rPr kumimoji="0" lang="en-US" sz="1000" b="1" i="0" u="none" strike="noStrike" cap="none" normalizeH="0" baseline="0" dirty="0" smtClean="0">
                <a:ln>
                  <a:noFill/>
                </a:ln>
                <a:effectLst/>
                <a:latin typeface="Consolas" pitchFamily="49" charset="0"/>
                <a:cs typeface="Consolas" pitchFamily="49" charset="0"/>
              </a:rPr>
              <a:t/>
            </a:r>
            <a:br>
              <a:rPr kumimoji="0" lang="en-US" sz="1000" b="1" i="0" u="none" strike="noStrike" cap="none" normalizeH="0" baseline="0" dirty="0" smtClean="0">
                <a:ln>
                  <a:noFill/>
                </a:ln>
                <a:effectLst/>
                <a:latin typeface="Consolas" pitchFamily="49" charset="0"/>
                <a:cs typeface="Consolas" pitchFamily="49" charset="0"/>
              </a:rPr>
            </a:br>
            <a:r>
              <a:rPr kumimoji="0" lang="en-US" sz="1000" b="1" i="0" u="none" strike="noStrike" cap="none" normalizeH="0" dirty="0" smtClean="0">
                <a:ln>
                  <a:noFill/>
                </a:ln>
                <a:effectLst/>
                <a:latin typeface="Consolas" pitchFamily="49" charset="0"/>
                <a:cs typeface="Consolas" pitchFamily="49" charset="0"/>
              </a:rPr>
              <a:t>      </a:t>
            </a:r>
            <a:r>
              <a:rPr kumimoji="0" lang="en-US" sz="1000" b="1" i="0" u="none" strike="noStrike" cap="none" normalizeH="0" baseline="0" dirty="0" smtClean="0">
                <a:ln>
                  <a:noFill/>
                </a:ln>
                <a:effectLst/>
                <a:latin typeface="Consolas" pitchFamily="49" charset="0"/>
                <a:cs typeface="Consolas" pitchFamily="49" charset="0"/>
              </a:rPr>
              <a:t>dataGridView1.DataSource = </a:t>
            </a:r>
            <a:r>
              <a:rPr kumimoji="0" lang="en-US" sz="1000" b="1" i="0" u="none" strike="noStrike" cap="none" normalizeH="0" baseline="0" dirty="0" err="1" smtClean="0">
                <a:ln>
                  <a:noFill/>
                </a:ln>
                <a:effectLst/>
                <a:latin typeface="Consolas" pitchFamily="49" charset="0"/>
                <a:cs typeface="Consolas" pitchFamily="49" charset="0"/>
              </a:rPr>
              <a:t>dt</a:t>
            </a:r>
            <a:r>
              <a:rPr kumimoji="0" lang="en-US" sz="1000" b="1" i="0" u="none" strike="noStrike" cap="none" normalizeH="0" baseline="0" dirty="0" smtClean="0">
                <a:ln>
                  <a:noFill/>
                </a:ln>
                <a:effectLst/>
                <a:latin typeface="Consolas" pitchFamily="49" charset="0"/>
                <a:cs typeface="Consolas" pitchFamily="49" charset="0"/>
              </a:rPr>
              <a:t>;</a:t>
            </a:r>
            <a:br>
              <a:rPr kumimoji="0" lang="en-US" sz="1000" b="1" i="0" u="none" strike="noStrike" cap="none" normalizeH="0" baseline="0" dirty="0" smtClean="0">
                <a:ln>
                  <a:noFill/>
                </a:ln>
                <a:effectLst/>
                <a:latin typeface="Consolas" pitchFamily="49" charset="0"/>
                <a:cs typeface="Consolas" pitchFamily="49" charset="0"/>
              </a:rPr>
            </a:br>
            <a:r>
              <a:rPr kumimoji="0" lang="en-US" sz="1000" b="1" i="0" u="none" strike="noStrike" cap="none" normalizeH="0" baseline="0" dirty="0" smtClean="0">
                <a:ln>
                  <a:noFill/>
                </a:ln>
                <a:effectLst/>
                <a:latin typeface="Consolas" pitchFamily="49" charset="0"/>
                <a:cs typeface="Consolas" pitchFamily="49" charset="0"/>
              </a:rPr>
              <a:t>    }</a:t>
            </a:r>
            <a:br>
              <a:rPr kumimoji="0" lang="en-US" sz="1000" b="1" i="0" u="none" strike="noStrike" cap="none" normalizeH="0" baseline="0" dirty="0" smtClean="0">
                <a:ln>
                  <a:noFill/>
                </a:ln>
                <a:effectLst/>
                <a:latin typeface="Consolas" pitchFamily="49" charset="0"/>
                <a:cs typeface="Consolas" pitchFamily="49" charset="0"/>
              </a:rPr>
            </a:br>
            <a:r>
              <a:rPr kumimoji="0" lang="en-US" sz="1000" b="1" i="0" u="none" strike="noStrike" cap="none" normalizeH="0" baseline="0" dirty="0" smtClean="0">
                <a:ln>
                  <a:noFill/>
                </a:ln>
                <a:effectLst/>
                <a:latin typeface="Consolas" pitchFamily="49" charset="0"/>
                <a:cs typeface="Consolas" pitchFamily="49" charset="0"/>
              </a:rPr>
              <a:t>    private void dataGridView1_RowEnter(object sender, </a:t>
            </a:r>
            <a:r>
              <a:rPr kumimoji="0" lang="en-US" sz="1000" b="1" i="0" u="none" strike="noStrike" cap="none" normalizeH="0" baseline="0" dirty="0" err="1" smtClean="0">
                <a:ln>
                  <a:noFill/>
                </a:ln>
                <a:effectLst/>
                <a:latin typeface="Consolas" pitchFamily="49" charset="0"/>
                <a:cs typeface="Consolas" pitchFamily="49" charset="0"/>
              </a:rPr>
              <a:t>DataGridViewCellEventArgs</a:t>
            </a:r>
            <a:r>
              <a:rPr kumimoji="0" lang="en-US" sz="1000" b="1" i="0" u="none" strike="noStrike" cap="none" normalizeH="0" baseline="0" dirty="0" smtClean="0">
                <a:ln>
                  <a:noFill/>
                </a:ln>
                <a:effectLst/>
                <a:latin typeface="Consolas" pitchFamily="49" charset="0"/>
                <a:cs typeface="Consolas" pitchFamily="49" charset="0"/>
              </a:rPr>
              <a:t> e)</a:t>
            </a:r>
            <a:br>
              <a:rPr kumimoji="0" lang="en-US" sz="1000" b="1" i="0" u="none" strike="noStrike" cap="none" normalizeH="0" baseline="0" dirty="0" smtClean="0">
                <a:ln>
                  <a:noFill/>
                </a:ln>
                <a:effectLst/>
                <a:latin typeface="Consolas" pitchFamily="49" charset="0"/>
                <a:cs typeface="Consolas" pitchFamily="49" charset="0"/>
              </a:rPr>
            </a:br>
            <a:r>
              <a:rPr kumimoji="0" lang="en-US" sz="1000" b="1" i="0" u="none" strike="noStrike" cap="none" normalizeH="0" baseline="0" dirty="0" smtClean="0">
                <a:ln>
                  <a:noFill/>
                </a:ln>
                <a:effectLst/>
                <a:latin typeface="Consolas" pitchFamily="49" charset="0"/>
                <a:cs typeface="Consolas" pitchFamily="49" charset="0"/>
              </a:rPr>
              <a:t>    {</a:t>
            </a:r>
            <a:br>
              <a:rPr kumimoji="0" lang="en-US" sz="1000" b="1" i="0" u="none" strike="noStrike" cap="none" normalizeH="0" baseline="0" dirty="0" smtClean="0">
                <a:ln>
                  <a:noFill/>
                </a:ln>
                <a:effectLst/>
                <a:latin typeface="Consolas" pitchFamily="49" charset="0"/>
                <a:cs typeface="Consolas" pitchFamily="49" charset="0"/>
              </a:rPr>
            </a:br>
            <a:r>
              <a:rPr kumimoji="0" lang="en-US" sz="1000" b="1" i="0" u="none" strike="noStrike" cap="none" normalizeH="0" baseline="0" dirty="0" smtClean="0">
                <a:ln>
                  <a:noFill/>
                </a:ln>
                <a:effectLst/>
                <a:latin typeface="Consolas" pitchFamily="49" charset="0"/>
                <a:cs typeface="Consolas" pitchFamily="49" charset="0"/>
              </a:rPr>
              <a:t>      </a:t>
            </a:r>
            <a:r>
              <a:rPr kumimoji="0" lang="en-US" sz="1000" b="1" i="0" u="none" strike="noStrike" cap="none" normalizeH="0" baseline="0" dirty="0" err="1" smtClean="0">
                <a:ln>
                  <a:noFill/>
                </a:ln>
                <a:effectLst/>
                <a:latin typeface="Consolas" pitchFamily="49" charset="0"/>
                <a:cs typeface="Consolas" pitchFamily="49" charset="0"/>
              </a:rPr>
              <a:t>selrow</a:t>
            </a:r>
            <a:r>
              <a:rPr kumimoji="0" lang="en-US" sz="1000" b="1" i="0" u="none" strike="noStrike" cap="none" normalizeH="0" baseline="0" dirty="0" smtClean="0">
                <a:ln>
                  <a:noFill/>
                </a:ln>
                <a:effectLst/>
                <a:latin typeface="Consolas" pitchFamily="49" charset="0"/>
                <a:cs typeface="Consolas" pitchFamily="49" charset="0"/>
              </a:rPr>
              <a:t> = </a:t>
            </a:r>
            <a:r>
              <a:rPr kumimoji="0" lang="en-US" sz="1000" b="1" i="0" u="none" strike="noStrike" cap="none" normalizeH="0" baseline="0" dirty="0" err="1" smtClean="0">
                <a:ln>
                  <a:noFill/>
                </a:ln>
                <a:effectLst/>
                <a:latin typeface="Consolas" pitchFamily="49" charset="0"/>
                <a:cs typeface="Consolas" pitchFamily="49" charset="0"/>
              </a:rPr>
              <a:t>e.RowIndex</a:t>
            </a:r>
            <a:r>
              <a:rPr kumimoji="0" lang="en-US" sz="1000" b="1" i="0" u="none" strike="noStrike" cap="none" normalizeH="0" baseline="0" dirty="0" smtClean="0">
                <a:ln>
                  <a:noFill/>
                </a:ln>
                <a:effectLst/>
                <a:latin typeface="Consolas" pitchFamily="49" charset="0"/>
                <a:cs typeface="Consolas" pitchFamily="49" charset="0"/>
              </a:rPr>
              <a:t>;</a:t>
            </a:r>
            <a:br>
              <a:rPr kumimoji="0" lang="en-US" sz="1000" b="1" i="0" u="none" strike="noStrike" cap="none" normalizeH="0" baseline="0" dirty="0" smtClean="0">
                <a:ln>
                  <a:noFill/>
                </a:ln>
                <a:effectLst/>
                <a:latin typeface="Consolas" pitchFamily="49" charset="0"/>
                <a:cs typeface="Consolas" pitchFamily="49" charset="0"/>
              </a:rPr>
            </a:br>
            <a:r>
              <a:rPr kumimoji="0" lang="en-US" sz="1000" b="1" i="0" u="none" strike="noStrike" cap="none" normalizeH="0" baseline="0" dirty="0" smtClean="0">
                <a:ln>
                  <a:noFill/>
                </a:ln>
                <a:effectLst/>
                <a:latin typeface="Consolas" pitchFamily="49" charset="0"/>
                <a:cs typeface="Consolas" pitchFamily="49" charset="0"/>
              </a:rPr>
              <a:t>    }</a:t>
            </a:r>
            <a:br>
              <a:rPr kumimoji="0" lang="en-US" sz="1000" b="1" i="0" u="none" strike="noStrike" cap="none" normalizeH="0" baseline="0" dirty="0" smtClean="0">
                <a:ln>
                  <a:noFill/>
                </a:ln>
                <a:effectLst/>
                <a:latin typeface="Consolas" pitchFamily="49" charset="0"/>
                <a:cs typeface="Consolas" pitchFamily="49" charset="0"/>
              </a:rPr>
            </a:br>
            <a:r>
              <a:rPr kumimoji="0" lang="en-US" sz="1000" b="1" i="0" u="none" strike="noStrike" cap="none" normalizeH="0" baseline="0" dirty="0" smtClean="0">
                <a:ln>
                  <a:noFill/>
                </a:ln>
                <a:effectLst/>
                <a:latin typeface="Consolas" pitchFamily="49" charset="0"/>
                <a:cs typeface="Consolas" pitchFamily="49" charset="0"/>
              </a:rPr>
              <a:t>    private void button1_Click(object sender, </a:t>
            </a:r>
            <a:r>
              <a:rPr kumimoji="0" lang="en-US" sz="1000" b="1" i="0" u="none" strike="noStrike" cap="none" normalizeH="0" baseline="0" dirty="0" err="1" smtClean="0">
                <a:ln>
                  <a:noFill/>
                </a:ln>
                <a:effectLst/>
                <a:latin typeface="Consolas" pitchFamily="49" charset="0"/>
                <a:cs typeface="Consolas" pitchFamily="49" charset="0"/>
              </a:rPr>
              <a:t>EventArgs</a:t>
            </a:r>
            <a:r>
              <a:rPr kumimoji="0" lang="en-US" sz="1000" b="1" i="0" u="none" strike="noStrike" cap="none" normalizeH="0" baseline="0" dirty="0" smtClean="0">
                <a:ln>
                  <a:noFill/>
                </a:ln>
                <a:effectLst/>
                <a:latin typeface="Consolas" pitchFamily="49" charset="0"/>
                <a:cs typeface="Consolas" pitchFamily="49" charset="0"/>
              </a:rPr>
              <a:t> e)</a:t>
            </a:r>
            <a:br>
              <a:rPr kumimoji="0" lang="en-US" sz="1000" b="1" i="0" u="none" strike="noStrike" cap="none" normalizeH="0" baseline="0" dirty="0" smtClean="0">
                <a:ln>
                  <a:noFill/>
                </a:ln>
                <a:effectLst/>
                <a:latin typeface="Consolas" pitchFamily="49" charset="0"/>
                <a:cs typeface="Consolas" pitchFamily="49" charset="0"/>
              </a:rPr>
            </a:br>
            <a:r>
              <a:rPr kumimoji="0" lang="en-US" sz="1000" b="1" i="0" u="none" strike="noStrike" cap="none" normalizeH="0" baseline="0" dirty="0" smtClean="0">
                <a:ln>
                  <a:noFill/>
                </a:ln>
                <a:effectLst/>
                <a:latin typeface="Consolas" pitchFamily="49" charset="0"/>
                <a:cs typeface="Consolas" pitchFamily="49" charset="0"/>
              </a:rPr>
              <a:t>    {</a:t>
            </a:r>
            <a:br>
              <a:rPr kumimoji="0" lang="en-US" sz="1000" b="1" i="0" u="none" strike="noStrike" cap="none" normalizeH="0" baseline="0" dirty="0" smtClean="0">
                <a:ln>
                  <a:noFill/>
                </a:ln>
                <a:effectLst/>
                <a:latin typeface="Consolas" pitchFamily="49" charset="0"/>
                <a:cs typeface="Consolas" pitchFamily="49" charset="0"/>
              </a:rPr>
            </a:br>
            <a:r>
              <a:rPr kumimoji="0" lang="en-US" sz="1000" b="1" i="0" u="none" strike="noStrike" cap="none" normalizeH="0" baseline="0" dirty="0" smtClean="0">
                <a:ln>
                  <a:noFill/>
                </a:ln>
                <a:effectLst/>
                <a:latin typeface="Consolas" pitchFamily="49" charset="0"/>
                <a:cs typeface="Consolas" pitchFamily="49" charset="0"/>
              </a:rPr>
              <a:t>      //Create instance of second form</a:t>
            </a:r>
            <a:br>
              <a:rPr kumimoji="0" lang="en-US" sz="1000" b="1" i="0" u="none" strike="noStrike" cap="none" normalizeH="0" baseline="0" dirty="0" smtClean="0">
                <a:ln>
                  <a:noFill/>
                </a:ln>
                <a:effectLst/>
                <a:latin typeface="Consolas" pitchFamily="49" charset="0"/>
                <a:cs typeface="Consolas" pitchFamily="49" charset="0"/>
              </a:rPr>
            </a:br>
            <a:r>
              <a:rPr kumimoji="0" lang="en-US" sz="1000" b="1" i="0" u="none" strike="noStrike" cap="none" normalizeH="0" baseline="0" dirty="0" smtClean="0">
                <a:ln>
                  <a:noFill/>
                </a:ln>
                <a:effectLst/>
                <a:latin typeface="Consolas" pitchFamily="49" charset="0"/>
                <a:cs typeface="Consolas" pitchFamily="49" charset="0"/>
              </a:rPr>
              <a:t>      Form2 </a:t>
            </a:r>
            <a:r>
              <a:rPr kumimoji="0" lang="en-US" sz="1000" b="1" i="0" u="none" strike="noStrike" cap="none" normalizeH="0" baseline="0" dirty="0" err="1" smtClean="0">
                <a:ln>
                  <a:noFill/>
                </a:ln>
                <a:effectLst/>
                <a:latin typeface="Consolas" pitchFamily="49" charset="0"/>
                <a:cs typeface="Consolas" pitchFamily="49" charset="0"/>
              </a:rPr>
              <a:t>obj</a:t>
            </a:r>
            <a:r>
              <a:rPr kumimoji="0" lang="en-US" sz="1000" b="1" i="0" u="none" strike="noStrike" cap="none" normalizeH="0" baseline="0" dirty="0" smtClean="0">
                <a:ln>
                  <a:noFill/>
                </a:ln>
                <a:effectLst/>
                <a:latin typeface="Consolas" pitchFamily="49" charset="0"/>
                <a:cs typeface="Consolas" pitchFamily="49" charset="0"/>
              </a:rPr>
              <a:t> = new Form2();</a:t>
            </a:r>
            <a:br>
              <a:rPr kumimoji="0" lang="en-US" sz="1000" b="1" i="0" u="none" strike="noStrike" cap="none" normalizeH="0" baseline="0" dirty="0" smtClean="0">
                <a:ln>
                  <a:noFill/>
                </a:ln>
                <a:effectLst/>
                <a:latin typeface="Consolas" pitchFamily="49" charset="0"/>
                <a:cs typeface="Consolas" pitchFamily="49" charset="0"/>
              </a:rPr>
            </a:br>
            <a:r>
              <a:rPr kumimoji="0" lang="en-US" sz="1000" b="1" i="0" u="none" strike="noStrike" cap="none" normalizeH="0" baseline="0" dirty="0" smtClean="0">
                <a:ln>
                  <a:noFill/>
                </a:ln>
                <a:effectLst/>
                <a:latin typeface="Consolas" pitchFamily="49" charset="0"/>
                <a:cs typeface="Consolas" pitchFamily="49" charset="0"/>
              </a:rPr>
              <a:t>      //Assign Employee No from grid view to second form textbox</a:t>
            </a:r>
            <a:br>
              <a:rPr kumimoji="0" lang="en-US" sz="1000" b="1" i="0" u="none" strike="noStrike" cap="none" normalizeH="0" baseline="0" dirty="0" smtClean="0">
                <a:ln>
                  <a:noFill/>
                </a:ln>
                <a:effectLst/>
                <a:latin typeface="Consolas" pitchFamily="49" charset="0"/>
                <a:cs typeface="Consolas" pitchFamily="49" charset="0"/>
              </a:rPr>
            </a:br>
            <a:r>
              <a:rPr kumimoji="0" lang="en-US" sz="1000" b="1" i="0" u="none" strike="noStrike" cap="none" normalizeH="0" baseline="0" dirty="0" smtClean="0">
                <a:ln>
                  <a:noFill/>
                </a:ln>
                <a:effectLst/>
                <a:latin typeface="Consolas" pitchFamily="49" charset="0"/>
                <a:cs typeface="Consolas" pitchFamily="49" charset="0"/>
              </a:rPr>
              <a:t>      </a:t>
            </a:r>
            <a:r>
              <a:rPr kumimoji="0" lang="en-US" sz="1000" b="1" i="0" u="none" strike="noStrike" cap="none" normalizeH="0" baseline="0" dirty="0" err="1" smtClean="0">
                <a:ln>
                  <a:noFill/>
                </a:ln>
                <a:effectLst/>
                <a:latin typeface="Consolas" pitchFamily="49" charset="0"/>
                <a:cs typeface="Consolas" pitchFamily="49" charset="0"/>
              </a:rPr>
              <a:t>obj.Controls</a:t>
            </a:r>
            <a:r>
              <a:rPr kumimoji="0" lang="en-US" sz="1000" b="1" i="0" u="none" strike="noStrike" cap="none" normalizeH="0" baseline="0" dirty="0" smtClean="0">
                <a:ln>
                  <a:noFill/>
                </a:ln>
                <a:effectLst/>
                <a:latin typeface="Consolas" pitchFamily="49" charset="0"/>
                <a:cs typeface="Consolas" pitchFamily="49" charset="0"/>
              </a:rPr>
              <a:t>["TextBox1"].Text = dataGridView1.Rows[</a:t>
            </a:r>
            <a:r>
              <a:rPr kumimoji="0" lang="en-US" sz="1000" b="1" i="0" u="none" strike="noStrike" cap="none" normalizeH="0" baseline="0" dirty="0" err="1" smtClean="0">
                <a:ln>
                  <a:noFill/>
                </a:ln>
                <a:effectLst/>
                <a:latin typeface="Consolas" pitchFamily="49" charset="0"/>
                <a:cs typeface="Consolas" pitchFamily="49" charset="0"/>
              </a:rPr>
              <a:t>selrow</a:t>
            </a:r>
            <a:r>
              <a:rPr kumimoji="0" lang="en-US" sz="1000" b="1" i="0" u="none" strike="noStrike" cap="none" normalizeH="0" baseline="0" dirty="0" smtClean="0">
                <a:ln>
                  <a:noFill/>
                </a:ln>
                <a:effectLst/>
                <a:latin typeface="Consolas" pitchFamily="49" charset="0"/>
                <a:cs typeface="Consolas" pitchFamily="49" charset="0"/>
              </a:rPr>
              <a:t>].Cells[0].</a:t>
            </a:r>
            <a:r>
              <a:rPr kumimoji="0" lang="en-US" sz="1000" b="1" i="0" u="none" strike="noStrike" cap="none" normalizeH="0" baseline="0" dirty="0" err="1" smtClean="0">
                <a:ln>
                  <a:noFill/>
                </a:ln>
                <a:effectLst/>
                <a:latin typeface="Consolas" pitchFamily="49" charset="0"/>
                <a:cs typeface="Consolas" pitchFamily="49" charset="0"/>
              </a:rPr>
              <a:t>Value.ToString</a:t>
            </a:r>
            <a:r>
              <a:rPr kumimoji="0" lang="en-US" sz="1000" b="1" i="0" u="none" strike="noStrike" cap="none" normalizeH="0" baseline="0" dirty="0" smtClean="0">
                <a:ln>
                  <a:noFill/>
                </a:ln>
                <a:effectLst/>
                <a:latin typeface="Consolas" pitchFamily="49" charset="0"/>
                <a:cs typeface="Consolas" pitchFamily="49" charset="0"/>
              </a:rPr>
              <a:t>();</a:t>
            </a:r>
            <a:br>
              <a:rPr kumimoji="0" lang="en-US" sz="1000" b="1" i="0" u="none" strike="noStrike" cap="none" normalizeH="0" baseline="0" dirty="0" smtClean="0">
                <a:ln>
                  <a:noFill/>
                </a:ln>
                <a:effectLst/>
                <a:latin typeface="Consolas" pitchFamily="49" charset="0"/>
                <a:cs typeface="Consolas" pitchFamily="49" charset="0"/>
              </a:rPr>
            </a:br>
            <a:r>
              <a:rPr kumimoji="0" lang="en-US" sz="1000" b="1" i="0" u="none" strike="noStrike" cap="none" normalizeH="0" baseline="0" dirty="0" smtClean="0">
                <a:ln>
                  <a:noFill/>
                </a:ln>
                <a:effectLst/>
                <a:latin typeface="Consolas" pitchFamily="49" charset="0"/>
                <a:cs typeface="Consolas" pitchFamily="49" charset="0"/>
              </a:rPr>
              <a:t/>
            </a:r>
            <a:br>
              <a:rPr kumimoji="0" lang="en-US" sz="1000" b="1" i="0" u="none" strike="noStrike" cap="none" normalizeH="0" baseline="0" dirty="0" smtClean="0">
                <a:ln>
                  <a:noFill/>
                </a:ln>
                <a:effectLst/>
                <a:latin typeface="Consolas" pitchFamily="49" charset="0"/>
                <a:cs typeface="Consolas" pitchFamily="49" charset="0"/>
              </a:rPr>
            </a:br>
            <a:r>
              <a:rPr kumimoji="0" lang="en-US" sz="1000" b="1" i="0" u="none" strike="noStrike" cap="none" normalizeH="0" baseline="0" dirty="0" smtClean="0">
                <a:ln>
                  <a:noFill/>
                </a:ln>
                <a:effectLst/>
                <a:latin typeface="Consolas" pitchFamily="49" charset="0"/>
                <a:cs typeface="Consolas" pitchFamily="49" charset="0"/>
              </a:rPr>
              <a:t>      //Assign Employee Name from grid view to second form textbox</a:t>
            </a:r>
            <a:br>
              <a:rPr kumimoji="0" lang="en-US" sz="1000" b="1" i="0" u="none" strike="noStrike" cap="none" normalizeH="0" baseline="0" dirty="0" smtClean="0">
                <a:ln>
                  <a:noFill/>
                </a:ln>
                <a:effectLst/>
                <a:latin typeface="Consolas" pitchFamily="49" charset="0"/>
                <a:cs typeface="Consolas" pitchFamily="49" charset="0"/>
              </a:rPr>
            </a:br>
            <a:r>
              <a:rPr kumimoji="0" lang="en-US" sz="1000" b="1" i="0" u="none" strike="noStrike" cap="none" normalizeH="0" baseline="0" dirty="0" smtClean="0">
                <a:ln>
                  <a:noFill/>
                </a:ln>
                <a:effectLst/>
                <a:latin typeface="Consolas" pitchFamily="49" charset="0"/>
                <a:cs typeface="Consolas" pitchFamily="49" charset="0"/>
              </a:rPr>
              <a:t>      </a:t>
            </a:r>
            <a:r>
              <a:rPr kumimoji="0" lang="en-US" sz="1000" b="1" i="0" u="none" strike="noStrike" cap="none" normalizeH="0" baseline="0" dirty="0" err="1" smtClean="0">
                <a:ln>
                  <a:noFill/>
                </a:ln>
                <a:effectLst/>
                <a:latin typeface="Consolas" pitchFamily="49" charset="0"/>
                <a:cs typeface="Consolas" pitchFamily="49" charset="0"/>
              </a:rPr>
              <a:t>obj.Controls</a:t>
            </a:r>
            <a:r>
              <a:rPr kumimoji="0" lang="en-US" sz="1000" b="1" i="0" u="none" strike="noStrike" cap="none" normalizeH="0" baseline="0" dirty="0" smtClean="0">
                <a:ln>
                  <a:noFill/>
                </a:ln>
                <a:effectLst/>
                <a:latin typeface="Consolas" pitchFamily="49" charset="0"/>
                <a:cs typeface="Consolas" pitchFamily="49" charset="0"/>
              </a:rPr>
              <a:t>["TextBox2"].Text = dataGridView1.Rows[</a:t>
            </a:r>
            <a:r>
              <a:rPr kumimoji="0" lang="en-US" sz="1000" b="1" i="0" u="none" strike="noStrike" cap="none" normalizeH="0" baseline="0" dirty="0" err="1" smtClean="0">
                <a:ln>
                  <a:noFill/>
                </a:ln>
                <a:effectLst/>
                <a:latin typeface="Consolas" pitchFamily="49" charset="0"/>
                <a:cs typeface="Consolas" pitchFamily="49" charset="0"/>
              </a:rPr>
              <a:t>selrow</a:t>
            </a:r>
            <a:r>
              <a:rPr kumimoji="0" lang="en-US" sz="1000" b="1" i="0" u="none" strike="noStrike" cap="none" normalizeH="0" baseline="0" dirty="0" smtClean="0">
                <a:ln>
                  <a:noFill/>
                </a:ln>
                <a:effectLst/>
                <a:latin typeface="Consolas" pitchFamily="49" charset="0"/>
                <a:cs typeface="Consolas" pitchFamily="49" charset="0"/>
              </a:rPr>
              <a:t>].Cells[1].</a:t>
            </a:r>
            <a:r>
              <a:rPr kumimoji="0" lang="en-US" sz="1000" b="1" i="0" u="none" strike="noStrike" cap="none" normalizeH="0" baseline="0" dirty="0" err="1" smtClean="0">
                <a:ln>
                  <a:noFill/>
                </a:ln>
                <a:effectLst/>
                <a:latin typeface="Consolas" pitchFamily="49" charset="0"/>
                <a:cs typeface="Consolas" pitchFamily="49" charset="0"/>
              </a:rPr>
              <a:t>Value.ToString</a:t>
            </a:r>
            <a:r>
              <a:rPr kumimoji="0" lang="en-US" sz="1000" b="1" i="0" u="none" strike="noStrike" cap="none" normalizeH="0" baseline="0" dirty="0" smtClean="0">
                <a:ln>
                  <a:noFill/>
                </a:ln>
                <a:effectLst/>
                <a:latin typeface="Consolas" pitchFamily="49" charset="0"/>
                <a:cs typeface="Consolas" pitchFamily="49" charset="0"/>
              </a:rPr>
              <a:t>();</a:t>
            </a:r>
            <a:br>
              <a:rPr kumimoji="0" lang="en-US" sz="1000" b="1" i="0" u="none" strike="noStrike" cap="none" normalizeH="0" baseline="0" dirty="0" smtClean="0">
                <a:ln>
                  <a:noFill/>
                </a:ln>
                <a:effectLst/>
                <a:latin typeface="Consolas" pitchFamily="49" charset="0"/>
                <a:cs typeface="Consolas" pitchFamily="49" charset="0"/>
              </a:rPr>
            </a:br>
            <a:r>
              <a:rPr kumimoji="0" lang="en-US" sz="1000" b="1" i="0" u="none" strike="noStrike" cap="none" normalizeH="0" baseline="0" dirty="0" smtClean="0">
                <a:ln>
                  <a:noFill/>
                </a:ln>
                <a:effectLst/>
                <a:latin typeface="Consolas" pitchFamily="49" charset="0"/>
                <a:cs typeface="Consolas" pitchFamily="49" charset="0"/>
              </a:rPr>
              <a:t/>
            </a:r>
            <a:br>
              <a:rPr kumimoji="0" lang="en-US" sz="1000" b="1" i="0" u="none" strike="noStrike" cap="none" normalizeH="0" baseline="0" dirty="0" smtClean="0">
                <a:ln>
                  <a:noFill/>
                </a:ln>
                <a:effectLst/>
                <a:latin typeface="Consolas" pitchFamily="49" charset="0"/>
                <a:cs typeface="Consolas" pitchFamily="49" charset="0"/>
              </a:rPr>
            </a:br>
            <a:r>
              <a:rPr kumimoji="0" lang="en-US" sz="1000" b="1" i="0" u="none" strike="noStrike" cap="none" normalizeH="0" baseline="0" dirty="0" smtClean="0">
                <a:ln>
                  <a:noFill/>
                </a:ln>
                <a:effectLst/>
                <a:latin typeface="Consolas" pitchFamily="49" charset="0"/>
                <a:cs typeface="Consolas" pitchFamily="49" charset="0"/>
              </a:rPr>
              <a:t>      //Assign Employee Salary from grid view to second form textbox</a:t>
            </a:r>
            <a:br>
              <a:rPr kumimoji="0" lang="en-US" sz="1000" b="1" i="0" u="none" strike="noStrike" cap="none" normalizeH="0" baseline="0" dirty="0" smtClean="0">
                <a:ln>
                  <a:noFill/>
                </a:ln>
                <a:effectLst/>
                <a:latin typeface="Consolas" pitchFamily="49" charset="0"/>
                <a:cs typeface="Consolas" pitchFamily="49" charset="0"/>
              </a:rPr>
            </a:br>
            <a:r>
              <a:rPr kumimoji="0" lang="en-US" sz="1000" b="1" i="0" u="none" strike="noStrike" cap="none" normalizeH="0" baseline="0" dirty="0" smtClean="0">
                <a:ln>
                  <a:noFill/>
                </a:ln>
                <a:effectLst/>
                <a:latin typeface="Consolas" pitchFamily="49" charset="0"/>
                <a:cs typeface="Consolas" pitchFamily="49" charset="0"/>
              </a:rPr>
              <a:t>      </a:t>
            </a:r>
            <a:r>
              <a:rPr kumimoji="0" lang="en-US" sz="1000" b="1" i="0" u="none" strike="noStrike" cap="none" normalizeH="0" baseline="0" dirty="0" err="1" smtClean="0">
                <a:ln>
                  <a:noFill/>
                </a:ln>
                <a:effectLst/>
                <a:latin typeface="Consolas" pitchFamily="49" charset="0"/>
                <a:cs typeface="Consolas" pitchFamily="49" charset="0"/>
              </a:rPr>
              <a:t>obj.Controls</a:t>
            </a:r>
            <a:r>
              <a:rPr kumimoji="0" lang="en-US" sz="1000" b="1" i="0" u="none" strike="noStrike" cap="none" normalizeH="0" baseline="0" dirty="0" smtClean="0">
                <a:ln>
                  <a:noFill/>
                </a:ln>
                <a:effectLst/>
                <a:latin typeface="Consolas" pitchFamily="49" charset="0"/>
                <a:cs typeface="Consolas" pitchFamily="49" charset="0"/>
              </a:rPr>
              <a:t>["TextBox3"].Text = dataGridView1.Rows[</a:t>
            </a:r>
            <a:r>
              <a:rPr kumimoji="0" lang="en-US" sz="1000" b="1" i="0" u="none" strike="noStrike" cap="none" normalizeH="0" baseline="0" dirty="0" err="1" smtClean="0">
                <a:ln>
                  <a:noFill/>
                </a:ln>
                <a:effectLst/>
                <a:latin typeface="Consolas" pitchFamily="49" charset="0"/>
                <a:cs typeface="Consolas" pitchFamily="49" charset="0"/>
              </a:rPr>
              <a:t>selrow</a:t>
            </a:r>
            <a:r>
              <a:rPr kumimoji="0" lang="en-US" sz="1000" b="1" i="0" u="none" strike="noStrike" cap="none" normalizeH="0" baseline="0" dirty="0" smtClean="0">
                <a:ln>
                  <a:noFill/>
                </a:ln>
                <a:effectLst/>
                <a:latin typeface="Consolas" pitchFamily="49" charset="0"/>
                <a:cs typeface="Consolas" pitchFamily="49" charset="0"/>
              </a:rPr>
              <a:t>].Cells[2].</a:t>
            </a:r>
            <a:r>
              <a:rPr kumimoji="0" lang="en-US" sz="1000" b="1" i="0" u="none" strike="noStrike" cap="none" normalizeH="0" baseline="0" dirty="0" err="1" smtClean="0">
                <a:ln>
                  <a:noFill/>
                </a:ln>
                <a:effectLst/>
                <a:latin typeface="Consolas" pitchFamily="49" charset="0"/>
                <a:cs typeface="Consolas" pitchFamily="49" charset="0"/>
              </a:rPr>
              <a:t>Value.ToString</a:t>
            </a:r>
            <a:r>
              <a:rPr kumimoji="0" lang="en-US" sz="1000" b="1" i="0" u="none" strike="noStrike" cap="none" normalizeH="0" baseline="0" dirty="0" smtClean="0">
                <a:ln>
                  <a:noFill/>
                </a:ln>
                <a:effectLst/>
                <a:latin typeface="Consolas" pitchFamily="49" charset="0"/>
                <a:cs typeface="Consolas" pitchFamily="49" charset="0"/>
              </a:rPr>
              <a:t>();</a:t>
            </a:r>
            <a:br>
              <a:rPr kumimoji="0" lang="en-US" sz="1000" b="1" i="0" u="none" strike="noStrike" cap="none" normalizeH="0" baseline="0" dirty="0" smtClean="0">
                <a:ln>
                  <a:noFill/>
                </a:ln>
                <a:effectLst/>
                <a:latin typeface="Consolas" pitchFamily="49" charset="0"/>
                <a:cs typeface="Consolas" pitchFamily="49" charset="0"/>
              </a:rPr>
            </a:br>
            <a:r>
              <a:rPr kumimoji="0" lang="en-US" sz="1000" b="1" i="0" u="none" strike="noStrike" cap="none" normalizeH="0" baseline="0" dirty="0" smtClean="0">
                <a:ln>
                  <a:noFill/>
                </a:ln>
                <a:effectLst/>
                <a:latin typeface="Consolas" pitchFamily="49" charset="0"/>
                <a:cs typeface="Consolas" pitchFamily="49" charset="0"/>
              </a:rPr>
              <a:t/>
            </a:r>
            <a:br>
              <a:rPr kumimoji="0" lang="en-US" sz="1000" b="1" i="0" u="none" strike="noStrike" cap="none" normalizeH="0" baseline="0" dirty="0" smtClean="0">
                <a:ln>
                  <a:noFill/>
                </a:ln>
                <a:effectLst/>
                <a:latin typeface="Consolas" pitchFamily="49" charset="0"/>
                <a:cs typeface="Consolas" pitchFamily="49" charset="0"/>
              </a:rPr>
            </a:br>
            <a:r>
              <a:rPr kumimoji="0" lang="en-US" sz="1000" b="1" i="0" u="none" strike="noStrike" cap="none" normalizeH="0" baseline="0" dirty="0" smtClean="0">
                <a:ln>
                  <a:noFill/>
                </a:ln>
                <a:effectLst/>
                <a:latin typeface="Consolas" pitchFamily="49" charset="0"/>
                <a:cs typeface="Consolas" pitchFamily="49" charset="0"/>
              </a:rPr>
              <a:t>      //Open Details form</a:t>
            </a:r>
            <a:br>
              <a:rPr kumimoji="0" lang="en-US" sz="1000" b="1" i="0" u="none" strike="noStrike" cap="none" normalizeH="0" baseline="0" dirty="0" smtClean="0">
                <a:ln>
                  <a:noFill/>
                </a:ln>
                <a:effectLst/>
                <a:latin typeface="Consolas" pitchFamily="49" charset="0"/>
                <a:cs typeface="Consolas" pitchFamily="49" charset="0"/>
              </a:rPr>
            </a:br>
            <a:r>
              <a:rPr kumimoji="0" lang="en-US" sz="1000" b="1" i="0" u="none" strike="noStrike" cap="none" normalizeH="0" baseline="0" dirty="0" smtClean="0">
                <a:ln>
                  <a:noFill/>
                </a:ln>
                <a:effectLst/>
                <a:latin typeface="Consolas" pitchFamily="49" charset="0"/>
                <a:cs typeface="Consolas" pitchFamily="49" charset="0"/>
              </a:rPr>
              <a:t>      </a:t>
            </a:r>
            <a:r>
              <a:rPr kumimoji="0" lang="en-US" sz="1000" b="1" i="0" u="none" strike="noStrike" cap="none" normalizeH="0" baseline="0" dirty="0" err="1" smtClean="0">
                <a:ln>
                  <a:noFill/>
                </a:ln>
                <a:effectLst/>
                <a:latin typeface="Consolas" pitchFamily="49" charset="0"/>
                <a:cs typeface="Consolas" pitchFamily="49" charset="0"/>
              </a:rPr>
              <a:t>obj.ShowDialog</a:t>
            </a:r>
            <a:r>
              <a:rPr kumimoji="0" lang="en-US" sz="1000" b="1" i="0" u="none" strike="noStrike" cap="none" normalizeH="0" baseline="0" dirty="0" smtClean="0">
                <a:ln>
                  <a:noFill/>
                </a:ln>
                <a:effectLst/>
                <a:latin typeface="Consolas" pitchFamily="49" charset="0"/>
                <a:cs typeface="Consolas" pitchFamily="49" charset="0"/>
              </a:rPr>
              <a:t>();</a:t>
            </a:r>
            <a:br>
              <a:rPr kumimoji="0" lang="en-US" sz="1000" b="1" i="0" u="none" strike="noStrike" cap="none" normalizeH="0" baseline="0" dirty="0" smtClean="0">
                <a:ln>
                  <a:noFill/>
                </a:ln>
                <a:effectLst/>
                <a:latin typeface="Consolas" pitchFamily="49" charset="0"/>
                <a:cs typeface="Consolas" pitchFamily="49" charset="0"/>
              </a:rPr>
            </a:br>
            <a:r>
              <a:rPr kumimoji="0" lang="en-US" sz="1000" b="1" i="0" u="none" strike="noStrike" cap="none" normalizeH="0" baseline="0" dirty="0" smtClean="0">
                <a:ln>
                  <a:noFill/>
                </a:ln>
                <a:effectLst/>
                <a:latin typeface="Consolas" pitchFamily="49" charset="0"/>
                <a:cs typeface="Consolas" pitchFamily="49" charset="0"/>
              </a:rPr>
              <a:t/>
            </a:r>
            <a:br>
              <a:rPr kumimoji="0" lang="en-US" sz="1000" b="1" i="0" u="none" strike="noStrike" cap="none" normalizeH="0" baseline="0" dirty="0" smtClean="0">
                <a:ln>
                  <a:noFill/>
                </a:ln>
                <a:effectLst/>
                <a:latin typeface="Consolas" pitchFamily="49" charset="0"/>
                <a:cs typeface="Consolas" pitchFamily="49" charset="0"/>
              </a:rPr>
            </a:br>
            <a:r>
              <a:rPr kumimoji="0" lang="en-US" sz="1000" b="1" i="0" u="none" strike="noStrike" cap="none" normalizeH="0" baseline="0" dirty="0" smtClean="0">
                <a:ln>
                  <a:noFill/>
                </a:ln>
                <a:effectLst/>
                <a:latin typeface="Consolas" pitchFamily="49" charset="0"/>
                <a:cs typeface="Consolas" pitchFamily="49" charset="0"/>
              </a:rPr>
              <a:t>    } </a:t>
            </a:r>
            <a:br>
              <a:rPr kumimoji="0" lang="en-US" sz="1000" b="1" i="0" u="none" strike="noStrike" cap="none" normalizeH="0" baseline="0" dirty="0" smtClean="0">
                <a:ln>
                  <a:noFill/>
                </a:ln>
                <a:effectLst/>
                <a:latin typeface="Consolas" pitchFamily="49" charset="0"/>
                <a:cs typeface="Consolas" pitchFamily="49" charset="0"/>
              </a:rPr>
            </a:br>
            <a:r>
              <a:rPr kumimoji="0" lang="en-US" sz="1000" b="1" i="0" u="none" strike="noStrike" cap="none" normalizeH="0" baseline="0" dirty="0" smtClean="0">
                <a:ln>
                  <a:noFill/>
                </a:ln>
                <a:effectLst/>
                <a:latin typeface="Consolas" pitchFamily="49" charset="0"/>
                <a:cs typeface="Consolas" pitchFamily="49" charset="0"/>
              </a:rPr>
              <a:t>  }</a:t>
            </a:r>
            <a:br>
              <a:rPr kumimoji="0" lang="en-US" sz="1000" b="1" i="0" u="none" strike="noStrike" cap="none" normalizeH="0" baseline="0" dirty="0" smtClean="0">
                <a:ln>
                  <a:noFill/>
                </a:ln>
                <a:effectLst/>
                <a:latin typeface="Consolas" pitchFamily="49" charset="0"/>
                <a:cs typeface="Consolas" pitchFamily="49" charset="0"/>
              </a:rPr>
            </a:br>
            <a:r>
              <a:rPr kumimoji="0" lang="en-US" sz="1000" b="1" i="0" u="none" strike="noStrike" cap="none" normalizeH="0" baseline="0" dirty="0" smtClean="0">
                <a:ln>
                  <a:noFill/>
                </a:ln>
                <a:effectLst/>
                <a:latin typeface="Consolas" pitchFamily="49" charset="0"/>
                <a:cs typeface="Consolas" pitchFamily="49" charset="0"/>
              </a:rPr>
              <a:t>} </a:t>
            </a:r>
          </a:p>
        </p:txBody>
      </p:sp>
    </p:spTree>
    <p:extLst>
      <p:ext uri="{BB962C8B-B14F-4D97-AF65-F5344CB8AC3E}">
        <p14:creationId xmlns:p14="http://schemas.microsoft.com/office/powerpoint/2010/main" val="3959577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Q&amp;A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7890" name="Picture 2" descr="http://euroross.blogspot.com/Confused%20Bush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1900237"/>
            <a:ext cx="3810000" cy="3057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2260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35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2" descr="http://viget.com/uploads/image/work/sr-slide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" y="976312"/>
            <a:ext cx="8763000" cy="4905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85800" y="194900"/>
            <a:ext cx="7772400" cy="1362075"/>
          </a:xfrm>
        </p:spPr>
        <p:txBody>
          <a:bodyPr/>
          <a:lstStyle/>
          <a:p>
            <a:pPr algn="ctr"/>
            <a:r>
              <a:rPr lang="en-US" dirty="0" smtClean="0"/>
              <a:t>Thanks!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2245561" y="4298399"/>
            <a:ext cx="46528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http://spkr8.com/neraath/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527240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909</TotalTime>
  <Words>2171</Words>
  <Application>Microsoft Office PowerPoint</Application>
  <PresentationFormat>On-screen Show (4:3)</PresentationFormat>
  <Paragraphs>507</Paragraphs>
  <Slides>91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91</vt:i4>
      </vt:variant>
    </vt:vector>
  </HeadingPairs>
  <TitlesOfParts>
    <vt:vector size="92" baseType="lpstr">
      <vt:lpstr>Office Theme</vt:lpstr>
      <vt:lpstr>Introduction to Microsoft Prism Framework</vt:lpstr>
      <vt:lpstr>Chris Weldon - @neraath</vt:lpstr>
      <vt:lpstr>@neraath</vt:lpstr>
      <vt:lpstr>PowerPoint Presentation</vt:lpstr>
      <vt:lpstr>Chart a Course</vt:lpstr>
      <vt:lpstr>PowerPoint Presentation</vt:lpstr>
      <vt:lpstr>Evolution of Thick Client Apps</vt:lpstr>
      <vt:lpstr>PowerPoint Presentation</vt:lpstr>
      <vt:lpstr>PowerPoint Presentation</vt:lpstr>
      <vt:lpstr>Form1.Designer.cs</vt:lpstr>
      <vt:lpstr>WPF</vt:lpstr>
      <vt:lpstr>PowerPoint Presentation</vt:lpstr>
      <vt:lpstr>MVVM</vt:lpstr>
      <vt:lpstr>PowerPoint Presentation</vt:lpstr>
      <vt:lpstr>PowerPoint Presentation</vt:lpstr>
      <vt:lpstr>Conditional Logic == Bad</vt:lpstr>
      <vt:lpstr>PowerPoint Presentation</vt:lpstr>
      <vt:lpstr>A Composite Example</vt:lpstr>
      <vt:lpstr>Composite Goals</vt:lpstr>
      <vt:lpstr>Composite View Design Pattern</vt:lpstr>
      <vt:lpstr>Patterns Used in Prism</vt:lpstr>
      <vt:lpstr>Modular Development</vt:lpstr>
      <vt:lpstr>PowerPoint Presentation</vt:lpstr>
      <vt:lpstr>Dependency Injection</vt:lpstr>
      <vt:lpstr>Prism and IoC</vt:lpstr>
      <vt:lpstr>Prism Modules</vt:lpstr>
      <vt:lpstr>MEF Modules</vt:lpstr>
      <vt:lpstr>Module Catalogs (XAML)</vt:lpstr>
      <vt:lpstr>Module Catalogs (XAML)</vt:lpstr>
      <vt:lpstr>Module Catalogs (Config)</vt:lpstr>
      <vt:lpstr>Module Catalogs (Config)</vt:lpstr>
      <vt:lpstr>Module Catalogs (Directory)</vt:lpstr>
      <vt:lpstr>Vertical Slicing</vt:lpstr>
      <vt:lpstr>Horizontal Slicing</vt:lpstr>
      <vt:lpstr>Number of Modules</vt:lpstr>
      <vt:lpstr>Communicating between Modules</vt:lpstr>
      <vt:lpstr>ICommand</vt:lpstr>
      <vt:lpstr>PowerPoint Presentation</vt:lpstr>
      <vt:lpstr>PowerPoint Presentation</vt:lpstr>
      <vt:lpstr>PowerPoint Presentation</vt:lpstr>
      <vt:lpstr>Event Aggregator</vt:lpstr>
      <vt:lpstr>PowerPoint Presentation</vt:lpstr>
      <vt:lpstr>PowerPoint Presentation</vt:lpstr>
      <vt:lpstr>PowerPoint Presentation</vt:lpstr>
      <vt:lpstr>Publishing and Subscribing</vt:lpstr>
      <vt:lpstr>Subscription Filtering</vt:lpstr>
      <vt:lpstr>UI Composition</vt:lpstr>
      <vt:lpstr>PowerPoint Presentation</vt:lpstr>
      <vt:lpstr>PowerPoint Presentation</vt:lpstr>
      <vt:lpstr>Regions and RegionManager</vt:lpstr>
      <vt:lpstr>Regions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RegionManager</vt:lpstr>
      <vt:lpstr>PowerPoint Presentation</vt:lpstr>
      <vt:lpstr>PowerPoint Presentation</vt:lpstr>
      <vt:lpstr>RegionContext</vt:lpstr>
      <vt:lpstr>PowerPoint Presentation</vt:lpstr>
      <vt:lpstr>Navigation</vt:lpstr>
      <vt:lpstr>PowerPoint Presentation</vt:lpstr>
      <vt:lpstr>PowerPoint Presentation</vt:lpstr>
      <vt:lpstr>Navigation is Broad</vt:lpstr>
      <vt:lpstr>Two Forms of Navigation</vt:lpstr>
      <vt:lpstr>PowerPoint Presentation</vt:lpstr>
      <vt:lpstr>PowerPoint Presentation</vt:lpstr>
      <vt:lpstr>PowerPoint Presentation</vt:lpstr>
      <vt:lpstr>PowerPoint Presentation</vt:lpstr>
      <vt:lpstr>View-Based Navigation</vt:lpstr>
      <vt:lpstr>Prism 4.0 Made Navigation Easier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Q&amp;A</vt:lpstr>
      <vt:lpstr>Thanks!</vt:lpstr>
    </vt:vector>
  </TitlesOfParts>
  <Company>Improving Enterprises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Microsoft Prism Framework</dc:title>
  <dc:creator>Chris Weldon</dc:creator>
  <cp:lastModifiedBy>Chris Weldon</cp:lastModifiedBy>
  <cp:revision>52</cp:revision>
  <dcterms:created xsi:type="dcterms:W3CDTF">2012-08-22T12:20:04Z</dcterms:created>
  <dcterms:modified xsi:type="dcterms:W3CDTF">2012-08-24T03:16:33Z</dcterms:modified>
</cp:coreProperties>
</file>